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18288000" cy="10287000"/>
  <p:notesSz cx="6858000" cy="9144000"/>
  <p:embeddedFontLst>
    <p:embeddedFont>
      <p:font typeface="Source Han Sans KR" charset="1" panose="020B0400000000000000"/>
      <p:regular r:id="rId50"/>
    </p:embeddedFont>
    <p:embeddedFont>
      <p:font typeface="Source Han Sans KR Heavy" charset="1" panose="020B0A00000000000000"/>
      <p:regular r:id="rId51"/>
    </p:embeddedFont>
    <p:embeddedFont>
      <p:font typeface="Source Han Sans KR Bold" charset="1" panose="020B0800000000000000"/>
      <p:regular r:id="rId52"/>
    </p:embeddedFont>
    <p:embeddedFont>
      <p:font typeface="Jeju Hallasan" charset="1" panose="020003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45.gif" Type="http://schemas.openxmlformats.org/officeDocument/2006/relationships/image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81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2" Target="../media/image72.png" Type="http://schemas.openxmlformats.org/officeDocument/2006/relationships/image"/><Relationship Id="rId3" Target="../media/image73.png" Type="http://schemas.openxmlformats.org/officeDocument/2006/relationships/image"/><Relationship Id="rId4" Target="../media/image74.sv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Relationship Id="rId8" Target="../media/image78.png" Type="http://schemas.openxmlformats.org/officeDocument/2006/relationships/image"/><Relationship Id="rId9" Target="../media/image7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8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8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9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Relationship Id="rId3" Target="../media/image9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Relationship Id="rId3" Target="../media/image9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Relationship Id="rId3" Target="../media/image99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Relationship Id="rId3" Target="../media/image101.png" Type="http://schemas.openxmlformats.org/officeDocument/2006/relationships/image"/><Relationship Id="rId4" Target="../media/image102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png" Type="http://schemas.openxmlformats.org/officeDocument/2006/relationships/image"/><Relationship Id="rId3" Target="../media/image104.png" Type="http://schemas.openxmlformats.org/officeDocument/2006/relationships/image"/><Relationship Id="rId4" Target="../media/image105.svg" Type="http://schemas.openxmlformats.org/officeDocument/2006/relationships/image"/><Relationship Id="rId5" Target="../media/image106.png" Type="http://schemas.openxmlformats.org/officeDocument/2006/relationships/image"/><Relationship Id="rId6" Target="../media/image107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png" Type="http://schemas.openxmlformats.org/officeDocument/2006/relationships/image"/><Relationship Id="rId3" Target="../media/image104.png" Type="http://schemas.openxmlformats.org/officeDocument/2006/relationships/image"/><Relationship Id="rId4" Target="../media/image105.svg" Type="http://schemas.openxmlformats.org/officeDocument/2006/relationships/image"/><Relationship Id="rId5" Target="../media/image106.png" Type="http://schemas.openxmlformats.org/officeDocument/2006/relationships/image"/><Relationship Id="rId6" Target="../media/image107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115.png" Type="http://schemas.openxmlformats.org/officeDocument/2006/relationships/image"/><Relationship Id="rId12" Target="../media/image116.svg" Type="http://schemas.openxmlformats.org/officeDocument/2006/relationships/image"/><Relationship Id="rId2" Target="../media/image108.png" Type="http://schemas.openxmlformats.org/officeDocument/2006/relationships/image"/><Relationship Id="rId3" Target="../media/image109.png" Type="http://schemas.openxmlformats.org/officeDocument/2006/relationships/image"/><Relationship Id="rId4" Target="../media/image110.png" Type="http://schemas.openxmlformats.org/officeDocument/2006/relationships/image"/><Relationship Id="rId5" Target="../media/image111.png" Type="http://schemas.openxmlformats.org/officeDocument/2006/relationships/image"/><Relationship Id="rId6" Target="../media/image112.svg" Type="http://schemas.openxmlformats.org/officeDocument/2006/relationships/image"/><Relationship Id="rId7" Target="../media/image113.png" Type="http://schemas.openxmlformats.org/officeDocument/2006/relationships/image"/><Relationship Id="rId8" Target="../media/image114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7.png" Type="http://schemas.openxmlformats.org/officeDocument/2006/relationships/image"/><Relationship Id="rId3" Target="../media/image118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119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0.png" Type="http://schemas.openxmlformats.org/officeDocument/2006/relationships/image"/><Relationship Id="rId3" Target="../media/image121.svg" Type="http://schemas.openxmlformats.org/officeDocument/2006/relationships/image"/><Relationship Id="rId4" Target="../media/image122.png" Type="http://schemas.openxmlformats.org/officeDocument/2006/relationships/image"/><Relationship Id="rId5" Target="../media/image123.png" Type="http://schemas.openxmlformats.org/officeDocument/2006/relationships/image"/><Relationship Id="rId6" Target="../media/image124.svg" Type="http://schemas.openxmlformats.org/officeDocument/2006/relationships/image"/><Relationship Id="rId7" Target="../media/image125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939458"/>
            <a:ext cx="525523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6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Data Visualization Report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8458247"/>
            <a:chOff x="0" y="0"/>
            <a:chExt cx="4816593" cy="22276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227687"/>
            </a:xfrm>
            <a:custGeom>
              <a:avLst/>
              <a:gdLst/>
              <a:ahLst/>
              <a:cxnLst/>
              <a:rect r="r" b="b" t="t" l="l"/>
              <a:pathLst>
                <a:path h="22276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27687"/>
                  </a:lnTo>
                  <a:lnTo>
                    <a:pt x="0" y="2227687"/>
                  </a:lnTo>
                  <a:close/>
                </a:path>
              </a:pathLst>
            </a:custGeom>
            <a:solidFill>
              <a:srgbClr val="132E8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27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102648">
            <a:off x="8986818" y="2896261"/>
            <a:ext cx="8540270" cy="6208456"/>
          </a:xfrm>
          <a:custGeom>
            <a:avLst/>
            <a:gdLst/>
            <a:ahLst/>
            <a:cxnLst/>
            <a:rect r="r" b="b" t="t" l="l"/>
            <a:pathLst>
              <a:path h="6208456" w="8540270">
                <a:moveTo>
                  <a:pt x="0" y="0"/>
                </a:moveTo>
                <a:lnTo>
                  <a:pt x="8540270" y="0"/>
                </a:lnTo>
                <a:lnTo>
                  <a:pt x="8540270" y="6208456"/>
                </a:lnTo>
                <a:lnTo>
                  <a:pt x="0" y="6208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68935" y="1689256"/>
            <a:ext cx="161104" cy="2069788"/>
            <a:chOff x="0" y="0"/>
            <a:chExt cx="42431" cy="5451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431" cy="545129"/>
            </a:xfrm>
            <a:custGeom>
              <a:avLst/>
              <a:gdLst/>
              <a:ahLst/>
              <a:cxnLst/>
              <a:rect r="r" b="b" t="t" l="l"/>
              <a:pathLst>
                <a:path h="545129" w="42431">
                  <a:moveTo>
                    <a:pt x="0" y="0"/>
                  </a:moveTo>
                  <a:lnTo>
                    <a:pt x="42431" y="0"/>
                  </a:lnTo>
                  <a:lnTo>
                    <a:pt x="42431" y="545129"/>
                  </a:lnTo>
                  <a:lnTo>
                    <a:pt x="0" y="5451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2431" cy="592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698781"/>
            <a:ext cx="1030300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9"/>
              </a:lnSpc>
            </a:pPr>
            <a:r>
              <a:rPr lang="en-US" sz="6099" spc="-182">
                <a:solidFill>
                  <a:srgbClr val="D9D9D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삼성전자</a:t>
            </a:r>
            <a:r>
              <a:rPr lang="en-US" sz="6099" spc="-182">
                <a:solidFill>
                  <a:srgbClr val="D1CCE1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 </a:t>
            </a:r>
            <a:r>
              <a:rPr lang="en-US" sz="6099" spc="-182">
                <a:solidFill>
                  <a:srgbClr val="FE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주가 예측을 통한</a:t>
            </a:r>
            <a:r>
              <a:rPr lang="en-US" sz="6099" spc="-182">
                <a:solidFill>
                  <a:srgbClr val="D1CCE1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819120"/>
            <a:ext cx="1030300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9"/>
              </a:lnSpc>
            </a:pPr>
            <a:r>
              <a:rPr lang="en-US" sz="6099" spc="-182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수익 극대화 연구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448722"/>
            <a:ext cx="279114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60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사과데이터랩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04863"/>
            <a:ext cx="1030300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spc="-75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BASE 미니프로젝트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8935" y="8848772"/>
            <a:ext cx="10303002" cy="77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7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[정신건강 절대지켜]</a:t>
            </a:r>
          </a:p>
          <a:p>
            <a:pPr algn="l">
              <a:lnSpc>
                <a:spcPts val="3120"/>
              </a:lnSpc>
            </a:pPr>
            <a:r>
              <a:rPr lang="en-US" sz="2400" spc="-7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백지연(팀장) 심재혁 심현석 이재욱 이재원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177583"/>
            <a:ext cx="6248604" cy="753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5"/>
              </a:lnSpc>
            </a:pPr>
            <a:r>
              <a:rPr lang="en-US" sz="2488" spc="-74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Stock price prediction </a:t>
            </a:r>
          </a:p>
          <a:p>
            <a:pPr algn="l">
              <a:lnSpc>
                <a:spcPts val="2985"/>
              </a:lnSpc>
            </a:pPr>
            <a:r>
              <a:rPr lang="en-US" sz="2488" spc="-74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: Time Series Modeling &amp; Text Mining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738508" y="3942706"/>
            <a:ext cx="5848454" cy="5821294"/>
          </a:xfrm>
          <a:custGeom>
            <a:avLst/>
            <a:gdLst/>
            <a:ahLst/>
            <a:cxnLst/>
            <a:rect r="r" b="b" t="t" l="l"/>
            <a:pathLst>
              <a:path h="5821294" w="5848454">
                <a:moveTo>
                  <a:pt x="0" y="0"/>
                </a:moveTo>
                <a:lnTo>
                  <a:pt x="5848455" y="0"/>
                </a:lnTo>
                <a:lnTo>
                  <a:pt x="5848455" y="5821295"/>
                </a:lnTo>
                <a:lnTo>
                  <a:pt x="0" y="5821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0362" y="3942706"/>
            <a:ext cx="7460801" cy="1335091"/>
          </a:xfrm>
          <a:custGeom>
            <a:avLst/>
            <a:gdLst/>
            <a:ahLst/>
            <a:cxnLst/>
            <a:rect r="r" b="b" t="t" l="l"/>
            <a:pathLst>
              <a:path h="1335091" w="7460801">
                <a:moveTo>
                  <a:pt x="0" y="0"/>
                </a:moveTo>
                <a:lnTo>
                  <a:pt x="7460802" y="0"/>
                </a:lnTo>
                <a:lnTo>
                  <a:pt x="7460802" y="1335091"/>
                </a:lnTo>
                <a:lnTo>
                  <a:pt x="0" y="1335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0362" y="5533180"/>
            <a:ext cx="7460801" cy="4230820"/>
          </a:xfrm>
          <a:custGeom>
            <a:avLst/>
            <a:gdLst/>
            <a:ahLst/>
            <a:cxnLst/>
            <a:rect r="r" b="b" t="t" l="l"/>
            <a:pathLst>
              <a:path h="4230820" w="7460801">
                <a:moveTo>
                  <a:pt x="0" y="0"/>
                </a:moveTo>
                <a:lnTo>
                  <a:pt x="7460802" y="0"/>
                </a:lnTo>
                <a:lnTo>
                  <a:pt x="7460802" y="4230821"/>
                </a:lnTo>
                <a:lnTo>
                  <a:pt x="0" y="4230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03.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340501"/>
            <a:ext cx="60127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활용 데이터셋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032443"/>
            <a:ext cx="870980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(1) 삼성전가 주가 데이터 - FinanceDataReader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40763" y="4476902"/>
            <a:ext cx="8018740" cy="3955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3"/>
              </a:lnSpc>
            </a:pPr>
            <a:r>
              <a:rPr lang="en-US" sz="5399" spc="-5">
                <a:solidFill>
                  <a:srgbClr val="004AA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해당 칼럼을 활용하여 </a:t>
            </a:r>
          </a:p>
          <a:p>
            <a:pPr algn="ctr">
              <a:lnSpc>
                <a:spcPts val="7883"/>
              </a:lnSpc>
            </a:pPr>
            <a:r>
              <a:rPr lang="en-US" sz="5399" spc="-5">
                <a:solidFill>
                  <a:srgbClr val="004AA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기술적 지표 계산을 통해 </a:t>
            </a:r>
          </a:p>
          <a:p>
            <a:pPr algn="ctr">
              <a:lnSpc>
                <a:spcPts val="7883"/>
              </a:lnSpc>
            </a:pPr>
            <a:r>
              <a:rPr lang="en-US" sz="5399" spc="-5">
                <a:solidFill>
                  <a:srgbClr val="004AA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변수를 생성하자!</a:t>
            </a:r>
          </a:p>
          <a:p>
            <a:pPr algn="ctr">
              <a:lnSpc>
                <a:spcPts val="7883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749401" y="6077426"/>
            <a:ext cx="1239597" cy="1022668"/>
          </a:xfrm>
          <a:custGeom>
            <a:avLst/>
            <a:gdLst/>
            <a:ahLst/>
            <a:cxnLst/>
            <a:rect r="r" b="b" t="t" l="l"/>
            <a:pathLst>
              <a:path h="1022668" w="1239597">
                <a:moveTo>
                  <a:pt x="0" y="0"/>
                </a:moveTo>
                <a:lnTo>
                  <a:pt x="1239597" y="0"/>
                </a:lnTo>
                <a:lnTo>
                  <a:pt x="1239597" y="1022668"/>
                </a:lnTo>
                <a:lnTo>
                  <a:pt x="0" y="1022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86025" y="4455160"/>
            <a:ext cx="5175849" cy="4114800"/>
          </a:xfrm>
          <a:custGeom>
            <a:avLst/>
            <a:gdLst/>
            <a:ahLst/>
            <a:cxnLst/>
            <a:rect r="r" b="b" t="t" l="l"/>
            <a:pathLst>
              <a:path h="4114800" w="5175849">
                <a:moveTo>
                  <a:pt x="0" y="0"/>
                </a:moveTo>
                <a:lnTo>
                  <a:pt x="5175849" y="0"/>
                </a:lnTo>
                <a:lnTo>
                  <a:pt x="51758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06494" y="7347744"/>
            <a:ext cx="3427403" cy="2416474"/>
          </a:xfrm>
          <a:custGeom>
            <a:avLst/>
            <a:gdLst/>
            <a:ahLst/>
            <a:cxnLst/>
            <a:rect r="r" b="b" t="t" l="l"/>
            <a:pathLst>
              <a:path h="2416474" w="3427403">
                <a:moveTo>
                  <a:pt x="0" y="0"/>
                </a:moveTo>
                <a:lnTo>
                  <a:pt x="3427403" y="0"/>
                </a:lnTo>
                <a:lnTo>
                  <a:pt x="3427403" y="2416474"/>
                </a:lnTo>
                <a:lnTo>
                  <a:pt x="0" y="24164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506494" y="4743177"/>
            <a:ext cx="3349075" cy="2356917"/>
          </a:xfrm>
          <a:custGeom>
            <a:avLst/>
            <a:gdLst/>
            <a:ahLst/>
            <a:cxnLst/>
            <a:rect r="r" b="b" t="t" l="l"/>
            <a:pathLst>
              <a:path h="2356917" w="3349075">
                <a:moveTo>
                  <a:pt x="0" y="0"/>
                </a:moveTo>
                <a:lnTo>
                  <a:pt x="3349075" y="0"/>
                </a:lnTo>
                <a:lnTo>
                  <a:pt x="3349075" y="2356917"/>
                </a:lnTo>
                <a:lnTo>
                  <a:pt x="0" y="23569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3832543"/>
            <a:ext cx="4759394" cy="3634987"/>
          </a:xfrm>
          <a:custGeom>
            <a:avLst/>
            <a:gdLst/>
            <a:ahLst/>
            <a:cxnLst/>
            <a:rect r="r" b="b" t="t" l="l"/>
            <a:pathLst>
              <a:path h="3634987" w="4759394">
                <a:moveTo>
                  <a:pt x="0" y="0"/>
                </a:moveTo>
                <a:lnTo>
                  <a:pt x="4759394" y="0"/>
                </a:lnTo>
                <a:lnTo>
                  <a:pt x="4759394" y="3634987"/>
                </a:lnTo>
                <a:lnTo>
                  <a:pt x="0" y="36349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03.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340501"/>
            <a:ext cx="60127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활용 데이터셋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032443"/>
            <a:ext cx="371191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(2) 기술적 지표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43224" y="4895850"/>
            <a:ext cx="252346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132E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DMI, ADX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52889" y="7756843"/>
            <a:ext cx="440233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132E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WMA (가중이동평균)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86025" y="8874760"/>
            <a:ext cx="252346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132E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MACD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66145" y="8569960"/>
            <a:ext cx="4290994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132E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STOCHASTIC Fast</a:t>
            </a:r>
          </a:p>
          <a:p>
            <a:pPr algn="l">
              <a:lnSpc>
                <a:spcPts val="396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107465" y="3280093"/>
            <a:ext cx="252346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132E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볼린저 밴드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99973" y="4080193"/>
            <a:ext cx="2523468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132E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Volatility</a:t>
            </a:r>
          </a:p>
          <a:p>
            <a:pPr algn="l">
              <a:lnSpc>
                <a:spcPts val="396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2511642" y="6093460"/>
            <a:ext cx="252346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132E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RSI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0988" y="4575493"/>
            <a:ext cx="3986462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32" indent="-302266" lvl="1">
              <a:lnSpc>
                <a:spcPts val="3360"/>
              </a:lnSpc>
              <a:buFont typeface="Arial"/>
              <a:buChar char="•"/>
            </a:pPr>
            <a:r>
              <a:rPr lang="en-US" sz="2800" spc="-8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주가 흐름 추세</a:t>
            </a:r>
          </a:p>
          <a:p>
            <a:pPr algn="l" marL="604532" indent="-302266" lvl="1">
              <a:lnSpc>
                <a:spcPts val="3360"/>
              </a:lnSpc>
              <a:buFont typeface="Arial"/>
              <a:buChar char="•"/>
            </a:pPr>
            <a:r>
              <a:rPr lang="en-US" sz="2800" spc="-8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가격 상승 하락 </a:t>
            </a:r>
            <a:r>
              <a:rPr lang="en-US" sz="2800" spc="-8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강도</a:t>
            </a:r>
          </a:p>
          <a:p>
            <a:pPr algn="l" marL="604532" indent="-302266" lvl="1">
              <a:lnSpc>
                <a:spcPts val="3360"/>
              </a:lnSpc>
              <a:buFont typeface="Arial"/>
              <a:buChar char="•"/>
            </a:pPr>
            <a:r>
              <a:rPr lang="en-US" sz="2800" spc="-8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가격의 위치 백분율 등</a:t>
            </a:r>
          </a:p>
          <a:p>
            <a:pPr algn="l">
              <a:lnSpc>
                <a:spcPts val="3360"/>
              </a:lnSpc>
            </a:pPr>
            <a:r>
              <a:rPr lang="en-US" sz="2800" spc="-8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algn="l">
              <a:lnSpc>
                <a:spcPts val="3360"/>
              </a:lnSpc>
            </a:pPr>
            <a:r>
              <a:rPr lang="en-US" sz="2800" spc="-8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=&gt; </a:t>
            </a:r>
            <a:r>
              <a:rPr lang="en-US" sz="2800" spc="-8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논문 바탕 검수된 지표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03.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340501"/>
            <a:ext cx="60127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활용 데이터셋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06338" y="3824691"/>
            <a:ext cx="9095622" cy="1113455"/>
          </a:xfrm>
          <a:custGeom>
            <a:avLst/>
            <a:gdLst/>
            <a:ahLst/>
            <a:cxnLst/>
            <a:rect r="r" b="b" t="t" l="l"/>
            <a:pathLst>
              <a:path h="1113455" w="9095622">
                <a:moveTo>
                  <a:pt x="0" y="0"/>
                </a:moveTo>
                <a:lnTo>
                  <a:pt x="9095622" y="0"/>
                </a:lnTo>
                <a:lnTo>
                  <a:pt x="9095622" y="1113455"/>
                </a:lnTo>
                <a:lnTo>
                  <a:pt x="0" y="1113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B1CAE0"/>
            </a:solidFill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06338" y="5147696"/>
            <a:ext cx="12027607" cy="3683313"/>
          </a:xfrm>
          <a:custGeom>
            <a:avLst/>
            <a:gdLst/>
            <a:ahLst/>
            <a:cxnLst/>
            <a:rect r="r" b="b" t="t" l="l"/>
            <a:pathLst>
              <a:path h="3683313" w="12027607">
                <a:moveTo>
                  <a:pt x="0" y="0"/>
                </a:moveTo>
                <a:lnTo>
                  <a:pt x="12027607" y="0"/>
                </a:lnTo>
                <a:lnTo>
                  <a:pt x="12027607" y="3683312"/>
                </a:lnTo>
                <a:lnTo>
                  <a:pt x="0" y="3683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B1CAE0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086088" y="3280093"/>
            <a:ext cx="7416074" cy="6393868"/>
          </a:xfrm>
          <a:custGeom>
            <a:avLst/>
            <a:gdLst/>
            <a:ahLst/>
            <a:cxnLst/>
            <a:rect r="r" b="b" t="t" l="l"/>
            <a:pathLst>
              <a:path h="6393868" w="7416074">
                <a:moveTo>
                  <a:pt x="0" y="0"/>
                </a:moveTo>
                <a:lnTo>
                  <a:pt x="7416074" y="0"/>
                </a:lnTo>
                <a:lnTo>
                  <a:pt x="7416074" y="6393868"/>
                </a:lnTo>
                <a:lnTo>
                  <a:pt x="0" y="6393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8112" b="0"/>
            </a:stretch>
          </a:blipFill>
          <a:ln w="9525" cap="sq">
            <a:solidFill>
              <a:srgbClr val="B1CAE0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028700" y="3032443"/>
            <a:ext cx="371191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(2) 기술적 지표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5423687" y="5659672"/>
            <a:ext cx="7956548" cy="1634709"/>
          </a:xfrm>
          <a:custGeom>
            <a:avLst/>
            <a:gdLst/>
            <a:ahLst/>
            <a:cxnLst/>
            <a:rect r="r" b="b" t="t" l="l"/>
            <a:pathLst>
              <a:path h="1634709" w="7956548">
                <a:moveTo>
                  <a:pt x="0" y="0"/>
                </a:moveTo>
                <a:lnTo>
                  <a:pt x="7956547" y="0"/>
                </a:lnTo>
                <a:lnTo>
                  <a:pt x="7956547" y="1634709"/>
                </a:lnTo>
                <a:lnTo>
                  <a:pt x="0" y="1634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559916" y="6209718"/>
            <a:ext cx="7820318" cy="53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9"/>
              </a:lnSpc>
            </a:pPr>
            <a:r>
              <a:rPr lang="en-US" sz="3524" spc="-10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내장 함수 및 자체 함수 적용하여 피처 추가 !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538188" y="3832543"/>
            <a:ext cx="3494518" cy="5887162"/>
          </a:xfrm>
          <a:custGeom>
            <a:avLst/>
            <a:gdLst/>
            <a:ahLst/>
            <a:cxnLst/>
            <a:rect r="r" b="b" t="t" l="l"/>
            <a:pathLst>
              <a:path h="5887162" w="3494518">
                <a:moveTo>
                  <a:pt x="0" y="0"/>
                </a:moveTo>
                <a:lnTo>
                  <a:pt x="3494519" y="0"/>
                </a:lnTo>
                <a:lnTo>
                  <a:pt x="3494519" y="5887161"/>
                </a:lnTo>
                <a:lnTo>
                  <a:pt x="0" y="5887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B1CAE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144195" y="3832543"/>
            <a:ext cx="12712557" cy="5887162"/>
          </a:xfrm>
          <a:custGeom>
            <a:avLst/>
            <a:gdLst/>
            <a:ahLst/>
            <a:cxnLst/>
            <a:rect r="r" b="b" t="t" l="l"/>
            <a:pathLst>
              <a:path h="5887162" w="12712557">
                <a:moveTo>
                  <a:pt x="0" y="0"/>
                </a:moveTo>
                <a:lnTo>
                  <a:pt x="12712557" y="0"/>
                </a:lnTo>
                <a:lnTo>
                  <a:pt x="12712557" y="5887161"/>
                </a:lnTo>
                <a:lnTo>
                  <a:pt x="0" y="5887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B1CAE0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40288" y="4118293"/>
            <a:ext cx="4157838" cy="4818291"/>
          </a:xfrm>
          <a:custGeom>
            <a:avLst/>
            <a:gdLst/>
            <a:ahLst/>
            <a:cxnLst/>
            <a:rect r="r" b="b" t="t" l="l"/>
            <a:pathLst>
              <a:path h="4818291" w="4157838">
                <a:moveTo>
                  <a:pt x="0" y="0"/>
                </a:moveTo>
                <a:lnTo>
                  <a:pt x="4157837" y="0"/>
                </a:lnTo>
                <a:lnTo>
                  <a:pt x="4157837" y="4818291"/>
                </a:lnTo>
                <a:lnTo>
                  <a:pt x="0" y="4818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9109" b="0"/>
            </a:stretch>
          </a:blipFill>
          <a:ln w="19050" cap="sq">
            <a:solidFill>
              <a:srgbClr val="B1CAE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03.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340501"/>
            <a:ext cx="60127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활용 데이터셋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032443"/>
            <a:ext cx="901935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(3) 매일경제 10년치(2015~2024) 뉴스 기사 크롤링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538188" y="3832543"/>
            <a:ext cx="3494518" cy="5887162"/>
          </a:xfrm>
          <a:custGeom>
            <a:avLst/>
            <a:gdLst/>
            <a:ahLst/>
            <a:cxnLst/>
            <a:rect r="r" b="b" t="t" l="l"/>
            <a:pathLst>
              <a:path h="5887162" w="3494518">
                <a:moveTo>
                  <a:pt x="0" y="0"/>
                </a:moveTo>
                <a:lnTo>
                  <a:pt x="3494519" y="0"/>
                </a:lnTo>
                <a:lnTo>
                  <a:pt x="3494519" y="5887161"/>
                </a:lnTo>
                <a:lnTo>
                  <a:pt x="0" y="58871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0" t="0" r="0" b="0"/>
            </a:stretch>
          </a:blipFill>
          <a:ln w="19050" cap="sq">
            <a:solidFill>
              <a:srgbClr val="B1CAE0">
                <a:alpha val="15686"/>
              </a:srgbClr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144195" y="3832543"/>
            <a:ext cx="12712557" cy="5887162"/>
          </a:xfrm>
          <a:custGeom>
            <a:avLst/>
            <a:gdLst/>
            <a:ahLst/>
            <a:cxnLst/>
            <a:rect r="r" b="b" t="t" l="l"/>
            <a:pathLst>
              <a:path h="5887162" w="12712557">
                <a:moveTo>
                  <a:pt x="0" y="0"/>
                </a:moveTo>
                <a:lnTo>
                  <a:pt x="12712557" y="0"/>
                </a:lnTo>
                <a:lnTo>
                  <a:pt x="12712557" y="5887161"/>
                </a:lnTo>
                <a:lnTo>
                  <a:pt x="0" y="5887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 l="0" t="0" r="0" b="0"/>
            </a:stretch>
          </a:blipFill>
          <a:ln w="19050" cap="sq">
            <a:solidFill>
              <a:srgbClr val="B1CAE0">
                <a:alpha val="15686"/>
              </a:srgbClr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40288" y="4118293"/>
            <a:ext cx="4157838" cy="4818291"/>
          </a:xfrm>
          <a:custGeom>
            <a:avLst/>
            <a:gdLst/>
            <a:ahLst/>
            <a:cxnLst/>
            <a:rect r="r" b="b" t="t" l="l"/>
            <a:pathLst>
              <a:path h="4818291" w="4157838">
                <a:moveTo>
                  <a:pt x="0" y="0"/>
                </a:moveTo>
                <a:lnTo>
                  <a:pt x="4157837" y="0"/>
                </a:lnTo>
                <a:lnTo>
                  <a:pt x="4157837" y="4818291"/>
                </a:lnTo>
                <a:lnTo>
                  <a:pt x="0" y="4818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-39109" b="0"/>
            </a:stretch>
          </a:blipFill>
          <a:ln w="19050" cap="sq">
            <a:solidFill>
              <a:srgbClr val="B1CAE0">
                <a:alpha val="15686"/>
              </a:srgbClr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40991" y="5161569"/>
            <a:ext cx="4197385" cy="3045012"/>
          </a:xfrm>
          <a:custGeom>
            <a:avLst/>
            <a:gdLst/>
            <a:ahLst/>
            <a:cxnLst/>
            <a:rect r="r" b="b" t="t" l="l"/>
            <a:pathLst>
              <a:path h="3045012" w="4197385">
                <a:moveTo>
                  <a:pt x="0" y="0"/>
                </a:moveTo>
                <a:lnTo>
                  <a:pt x="4197384" y="0"/>
                </a:lnTo>
                <a:lnTo>
                  <a:pt x="4197384" y="3045012"/>
                </a:lnTo>
                <a:lnTo>
                  <a:pt x="0" y="304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0991" y="4899343"/>
            <a:ext cx="568513" cy="524453"/>
          </a:xfrm>
          <a:custGeom>
            <a:avLst/>
            <a:gdLst/>
            <a:ahLst/>
            <a:cxnLst/>
            <a:rect r="r" b="b" t="t" l="l"/>
            <a:pathLst>
              <a:path h="524453" w="568513">
                <a:moveTo>
                  <a:pt x="0" y="0"/>
                </a:moveTo>
                <a:lnTo>
                  <a:pt x="568513" y="0"/>
                </a:lnTo>
                <a:lnTo>
                  <a:pt x="568513" y="524453"/>
                </a:lnTo>
                <a:lnTo>
                  <a:pt x="0" y="5244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869349" y="5161569"/>
            <a:ext cx="4197385" cy="3045012"/>
          </a:xfrm>
          <a:custGeom>
            <a:avLst/>
            <a:gdLst/>
            <a:ahLst/>
            <a:cxnLst/>
            <a:rect r="r" b="b" t="t" l="l"/>
            <a:pathLst>
              <a:path h="3045012" w="4197385">
                <a:moveTo>
                  <a:pt x="0" y="0"/>
                </a:moveTo>
                <a:lnTo>
                  <a:pt x="4197384" y="0"/>
                </a:lnTo>
                <a:lnTo>
                  <a:pt x="4197384" y="3045012"/>
                </a:lnTo>
                <a:lnTo>
                  <a:pt x="0" y="304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397707" y="5161569"/>
            <a:ext cx="4360066" cy="3163029"/>
          </a:xfrm>
          <a:custGeom>
            <a:avLst/>
            <a:gdLst/>
            <a:ahLst/>
            <a:cxnLst/>
            <a:rect r="r" b="b" t="t" l="l"/>
            <a:pathLst>
              <a:path h="3163029" w="4360066">
                <a:moveTo>
                  <a:pt x="0" y="0"/>
                </a:moveTo>
                <a:lnTo>
                  <a:pt x="4360066" y="0"/>
                </a:lnTo>
                <a:lnTo>
                  <a:pt x="4360066" y="3163030"/>
                </a:lnTo>
                <a:lnTo>
                  <a:pt x="0" y="31630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869349" y="4899343"/>
            <a:ext cx="568513" cy="524453"/>
          </a:xfrm>
          <a:custGeom>
            <a:avLst/>
            <a:gdLst/>
            <a:ahLst/>
            <a:cxnLst/>
            <a:rect r="r" b="b" t="t" l="l"/>
            <a:pathLst>
              <a:path h="524453" w="568513">
                <a:moveTo>
                  <a:pt x="0" y="0"/>
                </a:moveTo>
                <a:lnTo>
                  <a:pt x="568513" y="0"/>
                </a:lnTo>
                <a:lnTo>
                  <a:pt x="568513" y="524453"/>
                </a:lnTo>
                <a:lnTo>
                  <a:pt x="0" y="5244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821681" y="6452378"/>
            <a:ext cx="764363" cy="463395"/>
          </a:xfrm>
          <a:custGeom>
            <a:avLst/>
            <a:gdLst/>
            <a:ahLst/>
            <a:cxnLst/>
            <a:rect r="r" b="b" t="t" l="l"/>
            <a:pathLst>
              <a:path h="463395" w="764363">
                <a:moveTo>
                  <a:pt x="0" y="0"/>
                </a:moveTo>
                <a:lnTo>
                  <a:pt x="764363" y="0"/>
                </a:lnTo>
                <a:lnTo>
                  <a:pt x="764363" y="463395"/>
                </a:lnTo>
                <a:lnTo>
                  <a:pt x="0" y="4633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4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352483" y="6372318"/>
            <a:ext cx="764363" cy="463395"/>
          </a:xfrm>
          <a:custGeom>
            <a:avLst/>
            <a:gdLst/>
            <a:ahLst/>
            <a:cxnLst/>
            <a:rect r="r" b="b" t="t" l="l"/>
            <a:pathLst>
              <a:path h="463395" w="764363">
                <a:moveTo>
                  <a:pt x="0" y="0"/>
                </a:moveTo>
                <a:lnTo>
                  <a:pt x="764363" y="0"/>
                </a:lnTo>
                <a:lnTo>
                  <a:pt x="764363" y="463395"/>
                </a:lnTo>
                <a:lnTo>
                  <a:pt x="0" y="4633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4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3536630" y="3603654"/>
            <a:ext cx="1919538" cy="1295688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03.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1340501"/>
            <a:ext cx="60127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활용 데이터셋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3032443"/>
            <a:ext cx="901935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(3) 매일경제 10년치(2015~2024) 뉴스 기사 크롤링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36047" y="5873739"/>
            <a:ext cx="2576776" cy="1258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200" spc="-9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뉴스기사</a:t>
            </a:r>
          </a:p>
          <a:p>
            <a:pPr algn="ctr">
              <a:lnSpc>
                <a:spcPts val="5184"/>
              </a:lnSpc>
            </a:pPr>
            <a:r>
              <a:rPr lang="en-US" sz="3200" spc="-9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텍스트 마이닝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222528" y="5474543"/>
            <a:ext cx="3493470" cy="214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200" spc="-9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topic 모델링</a:t>
            </a:r>
          </a:p>
          <a:p>
            <a:pPr algn="ctr">
              <a:lnSpc>
                <a:spcPts val="5184"/>
              </a:lnSpc>
            </a:pPr>
            <a:r>
              <a:rPr lang="en-US" sz="3200" spc="-9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--------------------</a:t>
            </a:r>
          </a:p>
          <a:p>
            <a:pPr algn="ctr">
              <a:lnSpc>
                <a:spcPts val="3402"/>
              </a:lnSpc>
            </a:pPr>
            <a:r>
              <a:rPr lang="en-US" sz="2100" spc="-6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 완료된 기사들로 주제를 분류하여 유의미한 기사만 추출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74829" y="5432338"/>
            <a:ext cx="3409045" cy="2573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200" spc="-9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감성 분석</a:t>
            </a:r>
          </a:p>
          <a:p>
            <a:pPr algn="ctr">
              <a:lnSpc>
                <a:spcPts val="5184"/>
              </a:lnSpc>
            </a:pPr>
            <a:r>
              <a:rPr lang="en-US" sz="3200" spc="-9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------------------</a:t>
            </a:r>
          </a:p>
          <a:p>
            <a:pPr algn="ctr">
              <a:lnSpc>
                <a:spcPts val="3402"/>
              </a:lnSpc>
            </a:pPr>
            <a:r>
              <a:rPr lang="en-US" sz="2100" spc="-6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날짜마다 </a:t>
            </a:r>
            <a:r>
              <a:rPr lang="en-US" sz="2100" spc="-6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긍정, 부정, 중립으로 분류하여 각각의 점수를 0과 1 사이의 값으로 산출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127468" y="2918143"/>
            <a:ext cx="2903767" cy="600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3200" spc="-96">
                <a:solidFill>
                  <a:srgbClr val="EF413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최종 사용할 피처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37824" y="4108768"/>
            <a:ext cx="3088725" cy="1172363"/>
          </a:xfrm>
          <a:custGeom>
            <a:avLst/>
            <a:gdLst/>
            <a:ahLst/>
            <a:cxnLst/>
            <a:rect r="r" b="b" t="t" l="l"/>
            <a:pathLst>
              <a:path h="1172363" w="3088725">
                <a:moveTo>
                  <a:pt x="0" y="0"/>
                </a:moveTo>
                <a:lnTo>
                  <a:pt x="3088726" y="0"/>
                </a:lnTo>
                <a:lnTo>
                  <a:pt x="3088726" y="1172362"/>
                </a:lnTo>
                <a:lnTo>
                  <a:pt x="0" y="1172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58473" y="5143500"/>
            <a:ext cx="9175424" cy="3720482"/>
          </a:xfrm>
          <a:custGeom>
            <a:avLst/>
            <a:gdLst/>
            <a:ahLst/>
            <a:cxnLst/>
            <a:rect r="r" b="b" t="t" l="l"/>
            <a:pathLst>
              <a:path h="3720482" w="9175424">
                <a:moveTo>
                  <a:pt x="0" y="0"/>
                </a:moveTo>
                <a:lnTo>
                  <a:pt x="9175424" y="0"/>
                </a:lnTo>
                <a:lnTo>
                  <a:pt x="9175424" y="3720482"/>
                </a:lnTo>
                <a:lnTo>
                  <a:pt x="0" y="3720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B1CAE0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37824" y="5496413"/>
            <a:ext cx="6012793" cy="1004631"/>
          </a:xfrm>
          <a:custGeom>
            <a:avLst/>
            <a:gdLst/>
            <a:ahLst/>
            <a:cxnLst/>
            <a:rect r="r" b="b" t="t" l="l"/>
            <a:pathLst>
              <a:path h="1004631" w="6012793">
                <a:moveTo>
                  <a:pt x="0" y="0"/>
                </a:moveTo>
                <a:lnTo>
                  <a:pt x="6012793" y="0"/>
                </a:lnTo>
                <a:lnTo>
                  <a:pt x="6012793" y="1004631"/>
                </a:lnTo>
                <a:lnTo>
                  <a:pt x="0" y="1004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37824" y="6501044"/>
            <a:ext cx="5978710" cy="2362938"/>
          </a:xfrm>
          <a:custGeom>
            <a:avLst/>
            <a:gdLst/>
            <a:ahLst/>
            <a:cxnLst/>
            <a:rect r="r" b="b" t="t" l="l"/>
            <a:pathLst>
              <a:path h="2362938" w="5978710">
                <a:moveTo>
                  <a:pt x="0" y="0"/>
                </a:moveTo>
                <a:lnTo>
                  <a:pt x="5978710" y="0"/>
                </a:lnTo>
                <a:lnTo>
                  <a:pt x="5978710" y="2362938"/>
                </a:lnTo>
                <a:lnTo>
                  <a:pt x="0" y="236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0" y="7726158"/>
            <a:ext cx="2275648" cy="2275648"/>
          </a:xfrm>
          <a:custGeom>
            <a:avLst/>
            <a:gdLst/>
            <a:ahLst/>
            <a:cxnLst/>
            <a:rect r="r" b="b" t="t" l="l"/>
            <a:pathLst>
              <a:path h="2275648" w="2275648">
                <a:moveTo>
                  <a:pt x="0" y="0"/>
                </a:moveTo>
                <a:lnTo>
                  <a:pt x="2275648" y="0"/>
                </a:lnTo>
                <a:lnTo>
                  <a:pt x="2275648" y="2275648"/>
                </a:lnTo>
                <a:lnTo>
                  <a:pt x="0" y="22756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420502" y="4444004"/>
            <a:ext cx="3259601" cy="520941"/>
          </a:xfrm>
          <a:custGeom>
            <a:avLst/>
            <a:gdLst/>
            <a:ahLst/>
            <a:cxnLst/>
            <a:rect r="r" b="b" t="t" l="l"/>
            <a:pathLst>
              <a:path h="520941" w="3259601">
                <a:moveTo>
                  <a:pt x="0" y="0"/>
                </a:moveTo>
                <a:lnTo>
                  <a:pt x="3259601" y="0"/>
                </a:lnTo>
                <a:lnTo>
                  <a:pt x="3259601" y="520940"/>
                </a:lnTo>
                <a:lnTo>
                  <a:pt x="0" y="5209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326021" y="6501044"/>
            <a:ext cx="1292539" cy="1066071"/>
            <a:chOff x="0" y="0"/>
            <a:chExt cx="725835" cy="5986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5835" cy="598660"/>
            </a:xfrm>
            <a:custGeom>
              <a:avLst/>
              <a:gdLst/>
              <a:ahLst/>
              <a:cxnLst/>
              <a:rect r="r" b="b" t="t" l="l"/>
              <a:pathLst>
                <a:path h="598660" w="725835">
                  <a:moveTo>
                    <a:pt x="725835" y="299330"/>
                  </a:moveTo>
                  <a:lnTo>
                    <a:pt x="319435" y="0"/>
                  </a:lnTo>
                  <a:lnTo>
                    <a:pt x="319435" y="203200"/>
                  </a:lnTo>
                  <a:lnTo>
                    <a:pt x="0" y="203200"/>
                  </a:lnTo>
                  <a:lnTo>
                    <a:pt x="0" y="395460"/>
                  </a:lnTo>
                  <a:lnTo>
                    <a:pt x="319435" y="395460"/>
                  </a:lnTo>
                  <a:lnTo>
                    <a:pt x="319435" y="598660"/>
                  </a:lnTo>
                  <a:lnTo>
                    <a:pt x="725835" y="299330"/>
                  </a:lnTo>
                  <a:close/>
                </a:path>
              </a:pathLst>
            </a:custGeom>
            <a:solidFill>
              <a:srgbClr val="132E8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55575"/>
              <a:ext cx="624235" cy="239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031485" y="3566558"/>
            <a:ext cx="6130753" cy="1259591"/>
          </a:xfrm>
          <a:custGeom>
            <a:avLst/>
            <a:gdLst/>
            <a:ahLst/>
            <a:cxnLst/>
            <a:rect r="r" b="b" t="t" l="l"/>
            <a:pathLst>
              <a:path h="1259591" w="6130753">
                <a:moveTo>
                  <a:pt x="0" y="0"/>
                </a:moveTo>
                <a:lnTo>
                  <a:pt x="6130752" y="0"/>
                </a:lnTo>
                <a:lnTo>
                  <a:pt x="6130752" y="1259591"/>
                </a:lnTo>
                <a:lnTo>
                  <a:pt x="0" y="1259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03.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340501"/>
            <a:ext cx="60127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활용 데이터셋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3032443"/>
            <a:ext cx="870980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(4) 투자자별 매매동향 데이터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16188" y="3948704"/>
            <a:ext cx="870980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“주식 시장의 유동성을 좌우한다”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1543038"/>
            <a:ext cx="18288000" cy="7962924"/>
            <a:chOff x="0" y="0"/>
            <a:chExt cx="4816593" cy="20972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2" cy="2097231"/>
            </a:xfrm>
            <a:custGeom>
              <a:avLst/>
              <a:gdLst/>
              <a:ahLst/>
              <a:cxnLst/>
              <a:rect r="r" b="b" t="t" l="l"/>
              <a:pathLst>
                <a:path h="209723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97231"/>
                  </a:lnTo>
                  <a:lnTo>
                    <a:pt x="0" y="2097231"/>
                  </a:lnTo>
                  <a:close/>
                </a:path>
              </a:pathLst>
            </a:custGeom>
            <a:solidFill>
              <a:srgbClr val="132E8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816593" cy="2144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09746" y="2559350"/>
            <a:ext cx="8068508" cy="5168300"/>
            <a:chOff x="0" y="0"/>
            <a:chExt cx="520287" cy="3332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0287" cy="333271"/>
            </a:xfrm>
            <a:custGeom>
              <a:avLst/>
              <a:gdLst/>
              <a:ahLst/>
              <a:cxnLst/>
              <a:rect r="r" b="b" t="t" l="l"/>
              <a:pathLst>
                <a:path h="333271" w="520287">
                  <a:moveTo>
                    <a:pt x="0" y="0"/>
                  </a:moveTo>
                  <a:lnTo>
                    <a:pt x="520287" y="0"/>
                  </a:lnTo>
                  <a:lnTo>
                    <a:pt x="520287" y="333271"/>
                  </a:lnTo>
                  <a:lnTo>
                    <a:pt x="0" y="333271"/>
                  </a:lnTo>
                  <a:close/>
                </a:path>
              </a:pathLst>
            </a:custGeom>
            <a:solidFill>
              <a:srgbClr val="132E85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20287" cy="380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970724" y="4752975"/>
            <a:ext cx="463545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데이터 전처리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175914" y="4051777"/>
            <a:ext cx="14179033" cy="3269971"/>
          </a:xfrm>
          <a:custGeom>
            <a:avLst/>
            <a:gdLst/>
            <a:ahLst/>
            <a:cxnLst/>
            <a:rect r="r" b="b" t="t" l="l"/>
            <a:pathLst>
              <a:path h="3269971" w="14179033">
                <a:moveTo>
                  <a:pt x="0" y="0"/>
                </a:moveTo>
                <a:lnTo>
                  <a:pt x="14179034" y="0"/>
                </a:lnTo>
                <a:lnTo>
                  <a:pt x="14179034" y="3269971"/>
                </a:lnTo>
                <a:lnTo>
                  <a:pt x="0" y="3269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B1CAE0"/>
            </a:solidFill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993131" y="7569971"/>
            <a:ext cx="16109899" cy="2463085"/>
            <a:chOff x="0" y="0"/>
            <a:chExt cx="4242936" cy="6487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42936" cy="648714"/>
            </a:xfrm>
            <a:custGeom>
              <a:avLst/>
              <a:gdLst/>
              <a:ahLst/>
              <a:cxnLst/>
              <a:rect r="r" b="b" t="t" l="l"/>
              <a:pathLst>
                <a:path h="648714" w="4242936">
                  <a:moveTo>
                    <a:pt x="24509" y="0"/>
                  </a:moveTo>
                  <a:lnTo>
                    <a:pt x="4218427" y="0"/>
                  </a:lnTo>
                  <a:cubicBezTo>
                    <a:pt x="4224927" y="0"/>
                    <a:pt x="4231162" y="2582"/>
                    <a:pt x="4235758" y="7179"/>
                  </a:cubicBezTo>
                  <a:cubicBezTo>
                    <a:pt x="4240354" y="11775"/>
                    <a:pt x="4242936" y="18009"/>
                    <a:pt x="4242936" y="24509"/>
                  </a:cubicBezTo>
                  <a:lnTo>
                    <a:pt x="4242936" y="624205"/>
                  </a:lnTo>
                  <a:cubicBezTo>
                    <a:pt x="4242936" y="637741"/>
                    <a:pt x="4231963" y="648714"/>
                    <a:pt x="4218427" y="648714"/>
                  </a:cubicBezTo>
                  <a:lnTo>
                    <a:pt x="24509" y="648714"/>
                  </a:lnTo>
                  <a:cubicBezTo>
                    <a:pt x="18009" y="648714"/>
                    <a:pt x="11775" y="646132"/>
                    <a:pt x="7179" y="641535"/>
                  </a:cubicBezTo>
                  <a:cubicBezTo>
                    <a:pt x="2582" y="636939"/>
                    <a:pt x="0" y="630705"/>
                    <a:pt x="0" y="624205"/>
                  </a:cubicBezTo>
                  <a:lnTo>
                    <a:pt x="0" y="24509"/>
                  </a:lnTo>
                  <a:cubicBezTo>
                    <a:pt x="0" y="18009"/>
                    <a:pt x="2582" y="11775"/>
                    <a:pt x="7179" y="7179"/>
                  </a:cubicBezTo>
                  <a:cubicBezTo>
                    <a:pt x="11775" y="2582"/>
                    <a:pt x="18009" y="0"/>
                    <a:pt x="24509" y="0"/>
                  </a:cubicBezTo>
                  <a:close/>
                </a:path>
              </a:pathLst>
            </a:custGeom>
            <a:solidFill>
              <a:srgbClr val="B1CAE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4242936" cy="696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04.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340501"/>
            <a:ext cx="1228918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데이터 전처리 _ 정규화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6581" y="3032602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MinMaxScaler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856953"/>
            <a:ext cx="16473462" cy="175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32" indent="-302266" lvl="1">
              <a:lnSpc>
                <a:spcPts val="4760"/>
              </a:lnSpc>
              <a:buFont typeface="Arial"/>
              <a:buChar char="•"/>
            </a:pPr>
            <a:r>
              <a:rPr lang="en-US" sz="2800" spc="-8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대상: 삼성전자 주가, 기술지표, 투자자별 매매동향 데이터</a:t>
            </a:r>
          </a:p>
          <a:p>
            <a:pPr algn="l" marL="604532" indent="-302266" lvl="1">
              <a:lnSpc>
                <a:spcPts val="4760"/>
              </a:lnSpc>
              <a:buFont typeface="Arial"/>
              <a:buChar char="•"/>
            </a:pPr>
            <a:r>
              <a:rPr lang="en-US" sz="2800" spc="-8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이유: 데이터셋의 컬럼마다 값의 범위가 제각각이므로, 모델 학습이 원활히 되지 않을 수 있음</a:t>
            </a:r>
          </a:p>
          <a:p>
            <a:pPr algn="l" marL="604532" indent="-302266" lvl="1">
              <a:lnSpc>
                <a:spcPts val="4760"/>
              </a:lnSpc>
              <a:buFont typeface="Arial"/>
              <a:buChar char="•"/>
            </a:pPr>
            <a:r>
              <a:rPr lang="en-US" sz="2800" spc="-8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MinMaxScaler을 통해 데이터를 정규화하여 모델 학습 시 특정 컬럼에 편향되지 않도록 전처리 작업 수행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4108768"/>
            <a:ext cx="12002433" cy="1820980"/>
          </a:xfrm>
          <a:custGeom>
            <a:avLst/>
            <a:gdLst/>
            <a:ahLst/>
            <a:cxnLst/>
            <a:rect r="r" b="b" t="t" l="l"/>
            <a:pathLst>
              <a:path h="1820980" w="12002433">
                <a:moveTo>
                  <a:pt x="0" y="0"/>
                </a:moveTo>
                <a:lnTo>
                  <a:pt x="12002433" y="0"/>
                </a:lnTo>
                <a:lnTo>
                  <a:pt x="12002433" y="1820979"/>
                </a:lnTo>
                <a:lnTo>
                  <a:pt x="0" y="1820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B1CAE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6510772"/>
            <a:ext cx="4301502" cy="2375960"/>
          </a:xfrm>
          <a:custGeom>
            <a:avLst/>
            <a:gdLst/>
            <a:ahLst/>
            <a:cxnLst/>
            <a:rect r="r" b="b" t="t" l="l"/>
            <a:pathLst>
              <a:path h="2375960" w="4301502">
                <a:moveTo>
                  <a:pt x="0" y="0"/>
                </a:moveTo>
                <a:lnTo>
                  <a:pt x="4301502" y="0"/>
                </a:lnTo>
                <a:lnTo>
                  <a:pt x="4301502" y="2375961"/>
                </a:lnTo>
                <a:lnTo>
                  <a:pt x="0" y="2375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B1CAE0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795487" y="6510772"/>
            <a:ext cx="9267987" cy="1432956"/>
          </a:xfrm>
          <a:custGeom>
            <a:avLst/>
            <a:gdLst/>
            <a:ahLst/>
            <a:cxnLst/>
            <a:rect r="r" b="b" t="t" l="l"/>
            <a:pathLst>
              <a:path h="1432956" w="9267987">
                <a:moveTo>
                  <a:pt x="0" y="0"/>
                </a:moveTo>
                <a:lnTo>
                  <a:pt x="9267987" y="0"/>
                </a:lnTo>
                <a:lnTo>
                  <a:pt x="9267987" y="1432956"/>
                </a:lnTo>
                <a:lnTo>
                  <a:pt x="0" y="1432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B1CAE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04.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340501"/>
            <a:ext cx="711081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데이터 전처리 _ 뉴스 기사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032443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필요한 패키지, 라이브러리 및 파일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027690" y="3802393"/>
            <a:ext cx="11341906" cy="2511123"/>
          </a:xfrm>
          <a:custGeom>
            <a:avLst/>
            <a:gdLst/>
            <a:ahLst/>
            <a:cxnLst/>
            <a:rect r="r" b="b" t="t" l="l"/>
            <a:pathLst>
              <a:path h="2511123" w="11341906">
                <a:moveTo>
                  <a:pt x="0" y="0"/>
                </a:moveTo>
                <a:lnTo>
                  <a:pt x="11341906" y="0"/>
                </a:lnTo>
                <a:lnTo>
                  <a:pt x="11341906" y="2511124"/>
                </a:lnTo>
                <a:lnTo>
                  <a:pt x="0" y="2511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B1CAE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70598" y="6894542"/>
            <a:ext cx="4075541" cy="2897339"/>
          </a:xfrm>
          <a:custGeom>
            <a:avLst/>
            <a:gdLst/>
            <a:ahLst/>
            <a:cxnLst/>
            <a:rect r="r" b="b" t="t" l="l"/>
            <a:pathLst>
              <a:path h="2897339" w="4075541">
                <a:moveTo>
                  <a:pt x="0" y="0"/>
                </a:moveTo>
                <a:lnTo>
                  <a:pt x="4075541" y="0"/>
                </a:lnTo>
                <a:lnTo>
                  <a:pt x="4075541" y="2897338"/>
                </a:lnTo>
                <a:lnTo>
                  <a:pt x="0" y="2897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31139" y="6588167"/>
            <a:ext cx="5022282" cy="3570386"/>
          </a:xfrm>
          <a:custGeom>
            <a:avLst/>
            <a:gdLst/>
            <a:ahLst/>
            <a:cxnLst/>
            <a:rect r="r" b="b" t="t" l="l"/>
            <a:pathLst>
              <a:path h="3570386" w="5022282">
                <a:moveTo>
                  <a:pt x="0" y="0"/>
                </a:moveTo>
                <a:lnTo>
                  <a:pt x="5022282" y="0"/>
                </a:lnTo>
                <a:lnTo>
                  <a:pt x="5022282" y="3570386"/>
                </a:lnTo>
                <a:lnTo>
                  <a:pt x="0" y="35703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62252" y="6924691"/>
            <a:ext cx="4075541" cy="2897339"/>
          </a:xfrm>
          <a:custGeom>
            <a:avLst/>
            <a:gdLst/>
            <a:ahLst/>
            <a:cxnLst/>
            <a:rect r="r" b="b" t="t" l="l"/>
            <a:pathLst>
              <a:path h="2897339" w="4075541">
                <a:moveTo>
                  <a:pt x="0" y="0"/>
                </a:moveTo>
                <a:lnTo>
                  <a:pt x="4075541" y="0"/>
                </a:lnTo>
                <a:lnTo>
                  <a:pt x="4075541" y="2897339"/>
                </a:lnTo>
                <a:lnTo>
                  <a:pt x="0" y="28973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39863" y="8462877"/>
            <a:ext cx="1959883" cy="944904"/>
          </a:xfrm>
          <a:custGeom>
            <a:avLst/>
            <a:gdLst/>
            <a:ahLst/>
            <a:cxnLst/>
            <a:rect r="r" b="b" t="t" l="l"/>
            <a:pathLst>
              <a:path h="944904" w="1959883">
                <a:moveTo>
                  <a:pt x="0" y="0"/>
                </a:moveTo>
                <a:lnTo>
                  <a:pt x="1959883" y="0"/>
                </a:lnTo>
                <a:lnTo>
                  <a:pt x="1959883" y="944904"/>
                </a:lnTo>
                <a:lnTo>
                  <a:pt x="0" y="9449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6066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563127" y="8837924"/>
            <a:ext cx="2538720" cy="840752"/>
          </a:xfrm>
          <a:custGeom>
            <a:avLst/>
            <a:gdLst/>
            <a:ahLst/>
            <a:cxnLst/>
            <a:rect r="r" b="b" t="t" l="l"/>
            <a:pathLst>
              <a:path h="840752" w="2538720">
                <a:moveTo>
                  <a:pt x="0" y="0"/>
                </a:moveTo>
                <a:lnTo>
                  <a:pt x="2538720" y="0"/>
                </a:lnTo>
                <a:lnTo>
                  <a:pt x="2538720" y="840752"/>
                </a:lnTo>
                <a:lnTo>
                  <a:pt x="0" y="840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5384" t="0" r="-11519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04.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032443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한자를 한글로 변환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340501"/>
            <a:ext cx="711081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데이터 전처리 _ 뉴스 기사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28195" y="7983456"/>
            <a:ext cx="3894113" cy="47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hanja 라이브러리 사용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76702" y="7262733"/>
            <a:ext cx="3121224" cy="1546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그 외 </a:t>
            </a: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한자를 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한글로 변환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63491" y="6635754"/>
            <a:ext cx="5198761" cy="1518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8"/>
              </a:lnSpc>
            </a:pPr>
          </a:p>
          <a:p>
            <a:pPr algn="l" marL="525648" indent="-262824" lvl="1">
              <a:lnSpc>
                <a:spcPts val="4138"/>
              </a:lnSpc>
              <a:buFont typeface="Arial"/>
              <a:buChar char="•"/>
            </a:pPr>
            <a:r>
              <a:rPr lang="en-US" sz="2434" spc="-7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괄호 안의 한자는 한글과 </a:t>
            </a:r>
          </a:p>
          <a:p>
            <a:pPr algn="l">
              <a:lnSpc>
                <a:spcPts val="4138"/>
              </a:lnSpc>
            </a:pPr>
            <a:r>
              <a:rPr lang="en-US" sz="2434" spc="-7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중복되므로 괄호와 함께 삭제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939458"/>
            <a:ext cx="525523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6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Data Visualization Report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364664" y="380230"/>
            <a:ext cx="2935087" cy="2771555"/>
            <a:chOff x="0" y="0"/>
            <a:chExt cx="86075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495209" y="1542701"/>
            <a:ext cx="1609084" cy="160908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30395" y="1265944"/>
            <a:ext cx="6609576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6599" spc="-197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Contents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AutoShape 17" id="17"/>
          <p:cNvSpPr/>
          <p:nvPr/>
        </p:nvSpPr>
        <p:spPr>
          <a:xfrm>
            <a:off x="8227933" y="3053744"/>
            <a:ext cx="317069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3337952" y="3048981"/>
            <a:ext cx="317069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8227933" y="5148262"/>
            <a:ext cx="317069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3337952" y="5138738"/>
            <a:ext cx="317069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8227933" y="7249397"/>
            <a:ext cx="317069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337952" y="7254160"/>
            <a:ext cx="317069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8285083" y="3144442"/>
            <a:ext cx="199899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spc="-173">
                <a:solidFill>
                  <a:srgbClr val="004AAD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85083" y="5403830"/>
            <a:ext cx="199899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spc="-173">
                <a:solidFill>
                  <a:srgbClr val="004AAD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61893" y="3151784"/>
            <a:ext cx="199899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spc="-173">
                <a:solidFill>
                  <a:srgbClr val="004AAD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461893" y="5403830"/>
            <a:ext cx="199899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spc="-173">
                <a:solidFill>
                  <a:srgbClr val="004AAD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85083" y="7501810"/>
            <a:ext cx="199899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spc="-173">
                <a:solidFill>
                  <a:srgbClr val="004AAD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461893" y="7516097"/>
            <a:ext cx="199899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spc="-173">
                <a:solidFill>
                  <a:srgbClr val="004AAD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06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635787" y="4343996"/>
            <a:ext cx="229644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-89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프로젝트 개요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402592" y="6518255"/>
            <a:ext cx="276283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-89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활용 데이터셋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635787" y="8616235"/>
            <a:ext cx="229644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-89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모델링 및 성능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694753" y="4343996"/>
            <a:ext cx="2503425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-89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세부 파이프라인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591264" y="6518255"/>
            <a:ext cx="271040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-89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데이터 전처리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798242" y="8630522"/>
            <a:ext cx="229644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-89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결과 및 한계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678779" y="2703212"/>
            <a:ext cx="5389489" cy="7275811"/>
          </a:xfrm>
          <a:custGeom>
            <a:avLst/>
            <a:gdLst/>
            <a:ahLst/>
            <a:cxnLst/>
            <a:rect r="r" b="b" t="t" l="l"/>
            <a:pathLst>
              <a:path h="7275811" w="5389489">
                <a:moveTo>
                  <a:pt x="0" y="0"/>
                </a:moveTo>
                <a:lnTo>
                  <a:pt x="5389489" y="0"/>
                </a:lnTo>
                <a:lnTo>
                  <a:pt x="5389489" y="7275811"/>
                </a:lnTo>
                <a:lnTo>
                  <a:pt x="0" y="7275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B1CAE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84803" y="5181600"/>
            <a:ext cx="5798612" cy="3147053"/>
          </a:xfrm>
          <a:custGeom>
            <a:avLst/>
            <a:gdLst/>
            <a:ahLst/>
            <a:cxnLst/>
            <a:rect r="r" b="b" t="t" l="l"/>
            <a:pathLst>
              <a:path h="3147053" w="5798612">
                <a:moveTo>
                  <a:pt x="0" y="0"/>
                </a:moveTo>
                <a:lnTo>
                  <a:pt x="5798612" y="0"/>
                </a:lnTo>
                <a:lnTo>
                  <a:pt x="5798612" y="3147053"/>
                </a:lnTo>
                <a:lnTo>
                  <a:pt x="0" y="3147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B1CAE0"/>
            </a:solidFill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2877138" y="7447143"/>
            <a:ext cx="1546263" cy="1090434"/>
            <a:chOff x="0" y="0"/>
            <a:chExt cx="812800" cy="5731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573192"/>
            </a:xfrm>
            <a:custGeom>
              <a:avLst/>
              <a:gdLst/>
              <a:ahLst/>
              <a:cxnLst/>
              <a:rect r="r" b="b" t="t" l="l"/>
              <a:pathLst>
                <a:path h="573192" w="812800">
                  <a:moveTo>
                    <a:pt x="812800" y="286596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69992"/>
                  </a:lnTo>
                  <a:lnTo>
                    <a:pt x="406400" y="369992"/>
                  </a:lnTo>
                  <a:lnTo>
                    <a:pt x="406400" y="573192"/>
                  </a:lnTo>
                  <a:lnTo>
                    <a:pt x="812800" y="286596"/>
                  </a:lnTo>
                  <a:close/>
                </a:path>
              </a:pathLst>
            </a:custGeom>
            <a:solidFill>
              <a:srgbClr val="9AB0E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55575"/>
              <a:ext cx="711200" cy="214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444513" y="4259913"/>
            <a:ext cx="1546263" cy="1090434"/>
            <a:chOff x="0" y="0"/>
            <a:chExt cx="812800" cy="5731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573192"/>
            </a:xfrm>
            <a:custGeom>
              <a:avLst/>
              <a:gdLst/>
              <a:ahLst/>
              <a:cxnLst/>
              <a:rect r="r" b="b" t="t" l="l"/>
              <a:pathLst>
                <a:path h="573192" w="812800">
                  <a:moveTo>
                    <a:pt x="812800" y="286596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69992"/>
                  </a:lnTo>
                  <a:lnTo>
                    <a:pt x="406400" y="369992"/>
                  </a:lnTo>
                  <a:lnTo>
                    <a:pt x="406400" y="573192"/>
                  </a:lnTo>
                  <a:lnTo>
                    <a:pt x="812800" y="286596"/>
                  </a:lnTo>
                  <a:close/>
                </a:path>
              </a:pathLst>
            </a:custGeom>
            <a:solidFill>
              <a:srgbClr val="9AB0E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55575"/>
              <a:ext cx="711200" cy="214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90559" y="3583804"/>
            <a:ext cx="8040595" cy="1492879"/>
          </a:xfrm>
          <a:custGeom>
            <a:avLst/>
            <a:gdLst/>
            <a:ahLst/>
            <a:cxnLst/>
            <a:rect r="r" b="b" t="t" l="l"/>
            <a:pathLst>
              <a:path h="1492879" w="8040595">
                <a:moveTo>
                  <a:pt x="0" y="0"/>
                </a:moveTo>
                <a:lnTo>
                  <a:pt x="8040595" y="0"/>
                </a:lnTo>
                <a:lnTo>
                  <a:pt x="8040595" y="1492879"/>
                </a:lnTo>
                <a:lnTo>
                  <a:pt x="0" y="149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B1CAE0"/>
            </a:solidFill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04.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4572" y="2824978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특정한 단어, 문장 및 패턴 제거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340501"/>
            <a:ext cx="711081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데이터 전처리 _ 뉴스 기사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644643" y="7319094"/>
            <a:ext cx="2679629" cy="158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자주 등장하고,</a:t>
            </a:r>
          </a:p>
          <a:p>
            <a:pPr algn="l">
              <a:lnSpc>
                <a:spcPts val="3220"/>
              </a:lnSpc>
            </a:pPr>
            <a:r>
              <a:rPr lang="en-US" sz="2300" spc="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종가 예측에 관련 없는</a:t>
            </a:r>
          </a:p>
          <a:p>
            <a:pPr algn="l">
              <a:lnSpc>
                <a:spcPts val="3220"/>
              </a:lnSpc>
            </a:pPr>
            <a:r>
              <a:rPr lang="en-US" sz="2300" spc="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문장을 CSV파일에서 직접 찾아 제거 !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8846" y="8432802"/>
            <a:ext cx="8709808" cy="1546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기사와 상관 없는 내용 제거</a:t>
            </a:r>
          </a:p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 )를 제외한 bracket과 그 안의 내용 제거</a:t>
            </a:r>
          </a:p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광고 제거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038401" y="3996141"/>
            <a:ext cx="2895496" cy="158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의미를 갖지 않고,</a:t>
            </a:r>
          </a:p>
          <a:p>
            <a:pPr algn="l">
              <a:lnSpc>
                <a:spcPts val="3220"/>
              </a:lnSpc>
            </a:pPr>
            <a:r>
              <a:rPr lang="en-US" sz="2300" spc="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기사에 필수적으로 존재하는 단어를 포함하는 </a:t>
            </a:r>
          </a:p>
          <a:p>
            <a:pPr algn="l">
              <a:lnSpc>
                <a:spcPts val="3220"/>
              </a:lnSpc>
            </a:pPr>
            <a:r>
              <a:rPr lang="en-US" sz="2300" spc="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문장 전체를 제거 !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33134" y="4108768"/>
            <a:ext cx="16069028" cy="2753695"/>
          </a:xfrm>
          <a:custGeom>
            <a:avLst/>
            <a:gdLst/>
            <a:ahLst/>
            <a:cxnLst/>
            <a:rect r="r" b="b" t="t" l="l"/>
            <a:pathLst>
              <a:path h="2753695" w="16069028">
                <a:moveTo>
                  <a:pt x="0" y="0"/>
                </a:moveTo>
                <a:lnTo>
                  <a:pt x="16069028" y="0"/>
                </a:lnTo>
                <a:lnTo>
                  <a:pt x="16069028" y="2753694"/>
                </a:lnTo>
                <a:lnTo>
                  <a:pt x="0" y="275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B1CAE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04.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032443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토큰화: 문장 단위로 split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340501"/>
            <a:ext cx="711081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데이터 전처리 _ 뉴스 기사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12699" y="7167262"/>
            <a:ext cx="11710375" cy="2641444"/>
            <a:chOff x="0" y="0"/>
            <a:chExt cx="3084214" cy="6956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84214" cy="695689"/>
            </a:xfrm>
            <a:custGeom>
              <a:avLst/>
              <a:gdLst/>
              <a:ahLst/>
              <a:cxnLst/>
              <a:rect r="r" b="b" t="t" l="l"/>
              <a:pathLst>
                <a:path h="695689" w="3084214">
                  <a:moveTo>
                    <a:pt x="33717" y="0"/>
                  </a:moveTo>
                  <a:lnTo>
                    <a:pt x="3050497" y="0"/>
                  </a:lnTo>
                  <a:cubicBezTo>
                    <a:pt x="3059439" y="0"/>
                    <a:pt x="3068015" y="3552"/>
                    <a:pt x="3074339" y="9875"/>
                  </a:cubicBezTo>
                  <a:cubicBezTo>
                    <a:pt x="3080662" y="16199"/>
                    <a:pt x="3084214" y="24775"/>
                    <a:pt x="3084214" y="33717"/>
                  </a:cubicBezTo>
                  <a:lnTo>
                    <a:pt x="3084214" y="661972"/>
                  </a:lnTo>
                  <a:cubicBezTo>
                    <a:pt x="3084214" y="670914"/>
                    <a:pt x="3080662" y="679490"/>
                    <a:pt x="3074339" y="685814"/>
                  </a:cubicBezTo>
                  <a:cubicBezTo>
                    <a:pt x="3068015" y="692137"/>
                    <a:pt x="3059439" y="695689"/>
                    <a:pt x="3050497" y="695689"/>
                  </a:cubicBezTo>
                  <a:lnTo>
                    <a:pt x="33717" y="695689"/>
                  </a:lnTo>
                  <a:cubicBezTo>
                    <a:pt x="24775" y="695689"/>
                    <a:pt x="16199" y="692137"/>
                    <a:pt x="9875" y="685814"/>
                  </a:cubicBezTo>
                  <a:cubicBezTo>
                    <a:pt x="3552" y="679490"/>
                    <a:pt x="0" y="670914"/>
                    <a:pt x="0" y="661972"/>
                  </a:cubicBezTo>
                  <a:lnTo>
                    <a:pt x="0" y="33717"/>
                  </a:lnTo>
                  <a:cubicBezTo>
                    <a:pt x="0" y="24775"/>
                    <a:pt x="3552" y="16199"/>
                    <a:pt x="9875" y="9875"/>
                  </a:cubicBezTo>
                  <a:cubicBezTo>
                    <a:pt x="16199" y="3552"/>
                    <a:pt x="24775" y="0"/>
                    <a:pt x="33717" y="0"/>
                  </a:cubicBezTo>
                  <a:close/>
                </a:path>
              </a:pathLst>
            </a:custGeom>
            <a:solidFill>
              <a:srgbClr val="B1CAE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3084214" cy="743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33134" y="7338712"/>
            <a:ext cx="11282151" cy="2079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기사 특성 상 문장 끝맺음 기호로 마침표만 사용하기에 마침표를 기준으로 문장 분리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--&gt; 이후 문장별로 감성분석을 진행하기 위함.</a:t>
            </a:r>
          </a:p>
          <a:p>
            <a:pPr algn="l">
              <a:lnSpc>
                <a:spcPts val="4250"/>
              </a:lnSpc>
            </a:pPr>
          </a:p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분리한 문장들을 리스트에 저장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75476" y="7705857"/>
            <a:ext cx="6764042" cy="1349905"/>
          </a:xfrm>
          <a:custGeom>
            <a:avLst/>
            <a:gdLst/>
            <a:ahLst/>
            <a:cxnLst/>
            <a:rect r="r" b="b" t="t" l="l"/>
            <a:pathLst>
              <a:path h="1349905" w="6764042">
                <a:moveTo>
                  <a:pt x="0" y="0"/>
                </a:moveTo>
                <a:lnTo>
                  <a:pt x="6764042" y="0"/>
                </a:lnTo>
                <a:lnTo>
                  <a:pt x="6764042" y="1349905"/>
                </a:lnTo>
                <a:lnTo>
                  <a:pt x="0" y="1349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B1CAE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75476" y="3777618"/>
            <a:ext cx="11316947" cy="1363657"/>
          </a:xfrm>
          <a:custGeom>
            <a:avLst/>
            <a:gdLst/>
            <a:ahLst/>
            <a:cxnLst/>
            <a:rect r="r" b="b" t="t" l="l"/>
            <a:pathLst>
              <a:path h="1363657" w="11316947">
                <a:moveTo>
                  <a:pt x="0" y="0"/>
                </a:moveTo>
                <a:lnTo>
                  <a:pt x="11316947" y="0"/>
                </a:lnTo>
                <a:lnTo>
                  <a:pt x="11316947" y="1363657"/>
                </a:lnTo>
                <a:lnTo>
                  <a:pt x="0" y="1363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04.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032443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특수 문자 제거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340501"/>
            <a:ext cx="711081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데이터 전처리 _ 뉴스 기사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975471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 띄어쓰기 교정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5476" y="5286375"/>
            <a:ext cx="8709808" cy="101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◆, ◇, ▲, ▼ 기호들은 옆 텍스트에 의미가 있어 남겨둠</a:t>
            </a:r>
          </a:p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~ / ' /  "/  . / % 기호들도 기사에서 의미 있게 사용되어 남겨둠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5476" y="9186073"/>
            <a:ext cx="11282151" cy="47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PyKoSpacing 라이브러리를 이용하여 띄어쓰기 교정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86614" y="3832543"/>
            <a:ext cx="11925539" cy="3385541"/>
          </a:xfrm>
          <a:custGeom>
            <a:avLst/>
            <a:gdLst/>
            <a:ahLst/>
            <a:cxnLst/>
            <a:rect r="r" b="b" t="t" l="l"/>
            <a:pathLst>
              <a:path h="3385541" w="11925539">
                <a:moveTo>
                  <a:pt x="0" y="0"/>
                </a:moveTo>
                <a:lnTo>
                  <a:pt x="11925539" y="0"/>
                </a:lnTo>
                <a:lnTo>
                  <a:pt x="11925539" y="3385541"/>
                </a:lnTo>
                <a:lnTo>
                  <a:pt x="0" y="338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B1CAE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965104" y="4725151"/>
            <a:ext cx="4179480" cy="5307276"/>
          </a:xfrm>
          <a:custGeom>
            <a:avLst/>
            <a:gdLst/>
            <a:ahLst/>
            <a:cxnLst/>
            <a:rect r="r" b="b" t="t" l="l"/>
            <a:pathLst>
              <a:path h="5307276" w="4179480">
                <a:moveTo>
                  <a:pt x="0" y="0"/>
                </a:moveTo>
                <a:lnTo>
                  <a:pt x="4179480" y="0"/>
                </a:lnTo>
                <a:lnTo>
                  <a:pt x="4179480" y="5307277"/>
                </a:lnTo>
                <a:lnTo>
                  <a:pt x="0" y="5307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66709" y="5901337"/>
            <a:ext cx="1653083" cy="3700080"/>
          </a:xfrm>
          <a:custGeom>
            <a:avLst/>
            <a:gdLst/>
            <a:ahLst/>
            <a:cxnLst/>
            <a:rect r="r" b="b" t="t" l="l"/>
            <a:pathLst>
              <a:path h="3700080" w="1653083">
                <a:moveTo>
                  <a:pt x="0" y="0"/>
                </a:moveTo>
                <a:lnTo>
                  <a:pt x="1653084" y="0"/>
                </a:lnTo>
                <a:lnTo>
                  <a:pt x="1653084" y="3700080"/>
                </a:lnTo>
                <a:lnTo>
                  <a:pt x="0" y="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439" b="-10015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47090" y="5901337"/>
            <a:ext cx="1770939" cy="3700080"/>
          </a:xfrm>
          <a:custGeom>
            <a:avLst/>
            <a:gdLst/>
            <a:ahLst/>
            <a:cxnLst/>
            <a:rect r="r" b="b" t="t" l="l"/>
            <a:pathLst>
              <a:path h="3700080" w="1770939">
                <a:moveTo>
                  <a:pt x="0" y="0"/>
                </a:moveTo>
                <a:lnTo>
                  <a:pt x="1770940" y="0"/>
                </a:lnTo>
                <a:lnTo>
                  <a:pt x="1770940" y="3700080"/>
                </a:lnTo>
                <a:lnTo>
                  <a:pt x="0" y="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8" t="-100659" r="0" b="-1293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2371769">
            <a:off x="11841417" y="8080460"/>
            <a:ext cx="2276077" cy="972506"/>
          </a:xfrm>
          <a:custGeom>
            <a:avLst/>
            <a:gdLst/>
            <a:ahLst/>
            <a:cxnLst/>
            <a:rect r="r" b="b" t="t" l="l"/>
            <a:pathLst>
              <a:path h="972506" w="2276077">
                <a:moveTo>
                  <a:pt x="2276077" y="0"/>
                </a:moveTo>
                <a:lnTo>
                  <a:pt x="0" y="0"/>
                </a:lnTo>
                <a:lnTo>
                  <a:pt x="0" y="972506"/>
                </a:lnTo>
                <a:lnTo>
                  <a:pt x="2276077" y="972506"/>
                </a:lnTo>
                <a:lnTo>
                  <a:pt x="227607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027690" y="8566713"/>
            <a:ext cx="1901865" cy="1383174"/>
          </a:xfrm>
          <a:custGeom>
            <a:avLst/>
            <a:gdLst/>
            <a:ahLst/>
            <a:cxnLst/>
            <a:rect r="r" b="b" t="t" l="l"/>
            <a:pathLst>
              <a:path h="1383174" w="1901865">
                <a:moveTo>
                  <a:pt x="0" y="0"/>
                </a:moveTo>
                <a:lnTo>
                  <a:pt x="1901865" y="0"/>
                </a:lnTo>
                <a:lnTo>
                  <a:pt x="1901865" y="1383174"/>
                </a:lnTo>
                <a:lnTo>
                  <a:pt x="0" y="13831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59586" y="8566713"/>
            <a:ext cx="1901865" cy="1383174"/>
          </a:xfrm>
          <a:custGeom>
            <a:avLst/>
            <a:gdLst/>
            <a:ahLst/>
            <a:cxnLst/>
            <a:rect r="r" b="b" t="t" l="l"/>
            <a:pathLst>
              <a:path h="1383174" w="1901865">
                <a:moveTo>
                  <a:pt x="0" y="0"/>
                </a:moveTo>
                <a:lnTo>
                  <a:pt x="1901865" y="0"/>
                </a:lnTo>
                <a:lnTo>
                  <a:pt x="1901865" y="1383174"/>
                </a:lnTo>
                <a:lnTo>
                  <a:pt x="0" y="13831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891482" y="8391563"/>
            <a:ext cx="1714156" cy="1558324"/>
          </a:xfrm>
          <a:custGeom>
            <a:avLst/>
            <a:gdLst/>
            <a:ahLst/>
            <a:cxnLst/>
            <a:rect r="r" b="b" t="t" l="l"/>
            <a:pathLst>
              <a:path h="1558324" w="1714156">
                <a:moveTo>
                  <a:pt x="0" y="0"/>
                </a:moveTo>
                <a:lnTo>
                  <a:pt x="1714156" y="0"/>
                </a:lnTo>
                <a:lnTo>
                  <a:pt x="1714156" y="1558324"/>
                </a:lnTo>
                <a:lnTo>
                  <a:pt x="0" y="15583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312389" y="9131672"/>
            <a:ext cx="764363" cy="463395"/>
          </a:xfrm>
          <a:custGeom>
            <a:avLst/>
            <a:gdLst/>
            <a:ahLst/>
            <a:cxnLst/>
            <a:rect r="r" b="b" t="t" l="l"/>
            <a:pathLst>
              <a:path h="463395" w="764363">
                <a:moveTo>
                  <a:pt x="0" y="0"/>
                </a:moveTo>
                <a:lnTo>
                  <a:pt x="764363" y="0"/>
                </a:lnTo>
                <a:lnTo>
                  <a:pt x="764363" y="463395"/>
                </a:lnTo>
                <a:lnTo>
                  <a:pt x="0" y="4633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4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04.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032443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6. 불용어 제거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340501"/>
            <a:ext cx="711081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데이터 전처리 _ 뉴스 기사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6614" y="7421092"/>
            <a:ext cx="11282151" cy="47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nltk 라이브러리의 stopwords 폴더에는 한국어 불용어 파일이 없어 새로 파일 생성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79988" y="9349007"/>
            <a:ext cx="1546073" cy="39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spc="-6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nltk_data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66452" y="9355357"/>
            <a:ext cx="1546073" cy="39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spc="-6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corpora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59565" y="9163050"/>
            <a:ext cx="1546073" cy="39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spc="-6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stopwords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281807" y="4126875"/>
            <a:ext cx="1546073" cy="39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spc="-6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korean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8685645" y="9138022"/>
            <a:ext cx="764363" cy="463395"/>
          </a:xfrm>
          <a:custGeom>
            <a:avLst/>
            <a:gdLst/>
            <a:ahLst/>
            <a:cxnLst/>
            <a:rect r="r" b="b" t="t" l="l"/>
            <a:pathLst>
              <a:path h="463395" w="764363">
                <a:moveTo>
                  <a:pt x="0" y="0"/>
                </a:moveTo>
                <a:lnTo>
                  <a:pt x="764363" y="0"/>
                </a:lnTo>
                <a:lnTo>
                  <a:pt x="764363" y="463395"/>
                </a:lnTo>
                <a:lnTo>
                  <a:pt x="0" y="4633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4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0" y="4585018"/>
            <a:ext cx="8157996" cy="4078998"/>
          </a:xfrm>
          <a:custGeom>
            <a:avLst/>
            <a:gdLst/>
            <a:ahLst/>
            <a:cxnLst/>
            <a:rect r="r" b="b" t="t" l="l"/>
            <a:pathLst>
              <a:path h="4078998" w="8157996">
                <a:moveTo>
                  <a:pt x="0" y="0"/>
                </a:moveTo>
                <a:lnTo>
                  <a:pt x="8157996" y="0"/>
                </a:lnTo>
                <a:lnTo>
                  <a:pt x="8157996" y="4078998"/>
                </a:lnTo>
                <a:lnTo>
                  <a:pt x="0" y="4078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04.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032443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BERTopic 활용 뉴스 기사 토픽 분류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340501"/>
            <a:ext cx="1058115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데이터 전처리_Topic modeling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10133" y="4480243"/>
            <a:ext cx="11282151" cy="1546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기존의 LDA(Latent Dirichlet)방식과, NMF(Non-Negative Matrix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Factorization)은 텍스트를 단어 출현 빈도 기반으로 설명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-&gt; </a:t>
            </a:r>
            <a:r>
              <a:rPr lang="en-US" sz="2500" spc="-75">
                <a:solidFill>
                  <a:srgbClr val="132E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단어들 간 의미론적 관계</a:t>
            </a: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를 포착하지 못하는 한계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10133" y="6845613"/>
            <a:ext cx="11282151" cy="1546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트랜스포머 인코더 기반의 모델은 양방향 문맥이 반영된 representation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생성 가능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-&gt; BERTopic은 </a:t>
            </a:r>
            <a:r>
              <a:rPr lang="en-US" sz="2500" spc="-75">
                <a:solidFill>
                  <a:srgbClr val="004AA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BERT</a:t>
            </a: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를 활용하여 위의 문제 해결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832543"/>
            <a:ext cx="6479580" cy="5751801"/>
          </a:xfrm>
          <a:custGeom>
            <a:avLst/>
            <a:gdLst/>
            <a:ahLst/>
            <a:cxnLst/>
            <a:rect r="r" b="b" t="t" l="l"/>
            <a:pathLst>
              <a:path h="5751801" w="6479580">
                <a:moveTo>
                  <a:pt x="0" y="0"/>
                </a:moveTo>
                <a:lnTo>
                  <a:pt x="6479580" y="0"/>
                </a:lnTo>
                <a:lnTo>
                  <a:pt x="6479580" y="5751801"/>
                </a:lnTo>
                <a:lnTo>
                  <a:pt x="0" y="5751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77203" y="8636164"/>
            <a:ext cx="3215398" cy="1244273"/>
          </a:xfrm>
          <a:custGeom>
            <a:avLst/>
            <a:gdLst/>
            <a:ahLst/>
            <a:cxnLst/>
            <a:rect r="r" b="b" t="t" l="l"/>
            <a:pathLst>
              <a:path h="1244273" w="3215398">
                <a:moveTo>
                  <a:pt x="0" y="0"/>
                </a:moveTo>
                <a:lnTo>
                  <a:pt x="3215399" y="0"/>
                </a:lnTo>
                <a:lnTo>
                  <a:pt x="3215399" y="1244272"/>
                </a:lnTo>
                <a:lnTo>
                  <a:pt x="0" y="1244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04.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032443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BERTopic 활용 뉴스 기사 토픽 분류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340501"/>
            <a:ext cx="1058115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데이터 전처리_Topic modeling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10133" y="5038725"/>
            <a:ext cx="11282151" cy="101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4AA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UMAP</a:t>
            </a: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을 활용하여 임베딩의 차원을 축소하고, DBSCAN 알고리즘의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계층적 버전인 </a:t>
            </a:r>
            <a:r>
              <a:rPr lang="en-US" sz="2500" spc="-75">
                <a:solidFill>
                  <a:srgbClr val="004AA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HDBSCAN</a:t>
            </a: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을 활용하여 </a:t>
            </a:r>
            <a:r>
              <a:rPr lang="en-US" sz="2500" spc="-75">
                <a:solidFill>
                  <a:srgbClr val="004AA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클러스터링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10133" y="6651621"/>
            <a:ext cx="11282151" cy="1546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클러스터링이 완료된 각 클러스터마다 </a:t>
            </a:r>
            <a:r>
              <a:rPr lang="en-US" sz="2500" spc="-75">
                <a:solidFill>
                  <a:srgbClr val="004AA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class-based TF-IDF</a:t>
            </a: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를 통해 토픽별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단어 중요도를 모델링, 특정 단어가 전반적으로 여러 클러스터보다 한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클러스터에서 많이 나오면, tf-idf 값이 커짐.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10133" y="3422968"/>
            <a:ext cx="11282151" cy="101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BERTopic은 BERT의 문장 임베딩 성능을 개선한 </a:t>
            </a:r>
            <a:r>
              <a:rPr lang="en-US" sz="2500" spc="-75">
                <a:solidFill>
                  <a:srgbClr val="004AA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SBERT</a:t>
            </a: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(Sentence-Bert)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를 활용해, 텍스트를 벡터 공간 상에 </a:t>
            </a:r>
            <a:r>
              <a:rPr lang="en-US" sz="2500" spc="-75">
                <a:solidFill>
                  <a:srgbClr val="004AA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임베딩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4108768"/>
            <a:ext cx="6446286" cy="2746101"/>
          </a:xfrm>
          <a:custGeom>
            <a:avLst/>
            <a:gdLst/>
            <a:ahLst/>
            <a:cxnLst/>
            <a:rect r="r" b="b" t="t" l="l"/>
            <a:pathLst>
              <a:path h="2746101" w="6446286">
                <a:moveTo>
                  <a:pt x="0" y="0"/>
                </a:moveTo>
                <a:lnTo>
                  <a:pt x="6446286" y="0"/>
                </a:lnTo>
                <a:lnTo>
                  <a:pt x="6446286" y="2746101"/>
                </a:lnTo>
                <a:lnTo>
                  <a:pt x="0" y="2746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7159669"/>
            <a:ext cx="6430370" cy="2862552"/>
          </a:xfrm>
          <a:custGeom>
            <a:avLst/>
            <a:gdLst/>
            <a:ahLst/>
            <a:cxnLst/>
            <a:rect r="r" b="b" t="t" l="l"/>
            <a:pathLst>
              <a:path h="2862552" w="6430370">
                <a:moveTo>
                  <a:pt x="0" y="0"/>
                </a:moveTo>
                <a:lnTo>
                  <a:pt x="6430370" y="0"/>
                </a:lnTo>
                <a:lnTo>
                  <a:pt x="6430370" y="2862552"/>
                </a:lnTo>
                <a:lnTo>
                  <a:pt x="0" y="28625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640191" y="4003993"/>
            <a:ext cx="11282151" cy="367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한국어에 적합하도록, 토크나이저와 BERT 수정</a:t>
            </a:r>
          </a:p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Tokenizer - Mecab 형태소 분석기 활용</a:t>
            </a:r>
          </a:p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SBERT - ‘sentence-transformers/xlm-r-100langs-bert-base-nli-stsb-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           mean-tokens’ 활용</a:t>
            </a:r>
          </a:p>
          <a:p>
            <a:pPr algn="l">
              <a:lnSpc>
                <a:spcPts val="4250"/>
              </a:lnSpc>
            </a:pPr>
          </a:p>
          <a:p>
            <a:pPr algn="l">
              <a:lnSpc>
                <a:spcPts val="4250"/>
              </a:lnSpc>
            </a:pPr>
          </a:p>
          <a:p>
            <a:pPr algn="l">
              <a:lnSpc>
                <a:spcPts val="425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04.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340501"/>
            <a:ext cx="1058115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데이터 전처리_Topic modeling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032443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KoBERTopic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40191" y="6581821"/>
            <a:ext cx="11282151" cy="101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1차적인 토픽 분류 후, 다수의 텍스트가 들어간 분리가 잘 되지 않았다고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판단한 클러스터에 대해 </a:t>
            </a:r>
            <a:r>
              <a:rPr lang="en-US" sz="2500" spc="-75">
                <a:solidFill>
                  <a:srgbClr val="004AA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반복적인 토픽 분리</a:t>
            </a: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진행 (-은, -다 ... 등 다수의 조사)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640191" y="7988613"/>
            <a:ext cx="10293706" cy="1975600"/>
            <a:chOff x="0" y="0"/>
            <a:chExt cx="2711099" cy="5203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11099" cy="520323"/>
            </a:xfrm>
            <a:custGeom>
              <a:avLst/>
              <a:gdLst/>
              <a:ahLst/>
              <a:cxnLst/>
              <a:rect r="r" b="b" t="t" l="l"/>
              <a:pathLst>
                <a:path h="520323" w="2711099">
                  <a:moveTo>
                    <a:pt x="38357" y="0"/>
                  </a:moveTo>
                  <a:lnTo>
                    <a:pt x="2672742" y="0"/>
                  </a:lnTo>
                  <a:cubicBezTo>
                    <a:pt x="2682915" y="0"/>
                    <a:pt x="2692671" y="4041"/>
                    <a:pt x="2699865" y="11235"/>
                  </a:cubicBezTo>
                  <a:cubicBezTo>
                    <a:pt x="2707058" y="18428"/>
                    <a:pt x="2711099" y="28184"/>
                    <a:pt x="2711099" y="38357"/>
                  </a:cubicBezTo>
                  <a:lnTo>
                    <a:pt x="2711099" y="481965"/>
                  </a:lnTo>
                  <a:cubicBezTo>
                    <a:pt x="2711099" y="492138"/>
                    <a:pt x="2707058" y="501895"/>
                    <a:pt x="2699865" y="509088"/>
                  </a:cubicBezTo>
                  <a:cubicBezTo>
                    <a:pt x="2692671" y="516281"/>
                    <a:pt x="2682915" y="520323"/>
                    <a:pt x="2672742" y="520323"/>
                  </a:cubicBezTo>
                  <a:lnTo>
                    <a:pt x="38357" y="520323"/>
                  </a:lnTo>
                  <a:cubicBezTo>
                    <a:pt x="17173" y="520323"/>
                    <a:pt x="0" y="503149"/>
                    <a:pt x="0" y="481965"/>
                  </a:cubicBezTo>
                  <a:lnTo>
                    <a:pt x="0" y="38357"/>
                  </a:lnTo>
                  <a:cubicBezTo>
                    <a:pt x="0" y="28184"/>
                    <a:pt x="4041" y="18428"/>
                    <a:pt x="11235" y="11235"/>
                  </a:cubicBezTo>
                  <a:cubicBezTo>
                    <a:pt x="18428" y="4041"/>
                    <a:pt x="28184" y="0"/>
                    <a:pt x="38357" y="0"/>
                  </a:cubicBezTo>
                  <a:close/>
                </a:path>
              </a:pathLst>
            </a:custGeom>
            <a:solidFill>
              <a:srgbClr val="B1CAE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711099" cy="567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640191" y="8699502"/>
            <a:ext cx="11282151" cy="101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분리된 토픽별 공통성을 확인 한 후, 주식 상승/하락에 관계 없거나, 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삼성전자 외 다른 기업의 내용이 담겨, 모델과 거리가 멀다고 판단한 기사 삭제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11897" y="7981348"/>
            <a:ext cx="11282151" cy="60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3000" spc="-90">
                <a:solidFill>
                  <a:srgbClr val="004AA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[그래서 어디에 활용할까?]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76581" y="3832702"/>
            <a:ext cx="13398250" cy="2552734"/>
          </a:xfrm>
          <a:custGeom>
            <a:avLst/>
            <a:gdLst/>
            <a:ahLst/>
            <a:cxnLst/>
            <a:rect r="r" b="b" t="t" l="l"/>
            <a:pathLst>
              <a:path h="2552734" w="13398250">
                <a:moveTo>
                  <a:pt x="0" y="0"/>
                </a:moveTo>
                <a:lnTo>
                  <a:pt x="13398250" y="0"/>
                </a:lnTo>
                <a:lnTo>
                  <a:pt x="13398250" y="2552734"/>
                </a:lnTo>
                <a:lnTo>
                  <a:pt x="0" y="2552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04.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6581" y="3032602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finance sentimental corpus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340501"/>
            <a:ext cx="1058115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데이터 전처리_Sentimental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140579"/>
            <a:ext cx="16473462" cy="314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깃허브에서 데이터셋 확보</a:t>
            </a:r>
          </a:p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금융 뉴스 데이터에서 4,840여 개의 문장을 추출해 연구자들에 의해 Positive(긍정), Neutral(중립), Negative(부정)으로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수동 라벨링 된 데이터 셋</a:t>
            </a:r>
          </a:p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해당 데이터셋을 한국어로 번역, 검수하여 한국 뉴스 기사에도 활용할 수 있도록 변형</a:t>
            </a:r>
          </a:p>
          <a:p>
            <a:pPr algn="l">
              <a:lnSpc>
                <a:spcPts val="4250"/>
              </a:lnSpc>
            </a:pPr>
          </a:p>
          <a:p>
            <a:pPr algn="l">
              <a:lnSpc>
                <a:spcPts val="4250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44567" y="2929927"/>
            <a:ext cx="12111517" cy="1641488"/>
          </a:xfrm>
          <a:custGeom>
            <a:avLst/>
            <a:gdLst/>
            <a:ahLst/>
            <a:cxnLst/>
            <a:rect r="r" b="b" t="t" l="l"/>
            <a:pathLst>
              <a:path h="1641488" w="12111517">
                <a:moveTo>
                  <a:pt x="0" y="0"/>
                </a:moveTo>
                <a:lnTo>
                  <a:pt x="12111517" y="0"/>
                </a:lnTo>
                <a:lnTo>
                  <a:pt x="12111517" y="1641487"/>
                </a:lnTo>
                <a:lnTo>
                  <a:pt x="0" y="164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41085" y="6032836"/>
            <a:ext cx="4583187" cy="4049694"/>
          </a:xfrm>
          <a:custGeom>
            <a:avLst/>
            <a:gdLst/>
            <a:ahLst/>
            <a:cxnLst/>
            <a:rect r="r" b="b" t="t" l="l"/>
            <a:pathLst>
              <a:path h="4049694" w="4583187">
                <a:moveTo>
                  <a:pt x="0" y="0"/>
                </a:moveTo>
                <a:lnTo>
                  <a:pt x="4583187" y="0"/>
                </a:lnTo>
                <a:lnTo>
                  <a:pt x="4583187" y="4049694"/>
                </a:lnTo>
                <a:lnTo>
                  <a:pt x="0" y="4049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44567" y="4446913"/>
            <a:ext cx="16473462" cy="1546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Pretrained Language-Model의 자연어 이해 평가를 위해 스타트업 업스테이지에서 국내 10개 기관과 함께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제작한 벤치마크 데이터셋 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ex) 위키백과, 위키뉴스, AirBnB 리뷰, 네이버 영화리뷰, 한국 경제신문 etc.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5156" y="2700741"/>
            <a:ext cx="12769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[Klue]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6581" y="6297934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[RoBERTa]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4567" y="6936109"/>
            <a:ext cx="16473462" cy="314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기존 BERT모델에서, 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</a:t>
            </a:r>
            <a:r>
              <a:rPr lang="en-US" sz="2500" spc="-75">
                <a:solidFill>
                  <a:srgbClr val="004AA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Dynamic Masking</a:t>
            </a: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학습 전이 아닌, 매 에포크마다 새로 토큰에 마스킹을 씌워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                               예측하는 방식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</a:t>
            </a:r>
            <a:r>
              <a:rPr lang="en-US" sz="2500" spc="-75">
                <a:solidFill>
                  <a:srgbClr val="004AA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NSP 삭제 </a:t>
            </a: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두 문장을 이어 붙여 input을 만들고, 두 문장이 문맥 상통하는지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             판단하는 과정 삭제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두 가지 핵심 아이디어 및 하이퍼파라미터 조정을 통해 성능을 개선 시킨 모델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04.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340501"/>
            <a:ext cx="1058115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데이터 전처리_Sentimental Analysis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801788" y="6028137"/>
            <a:ext cx="5815603" cy="1886142"/>
          </a:xfrm>
          <a:custGeom>
            <a:avLst/>
            <a:gdLst/>
            <a:ahLst/>
            <a:cxnLst/>
            <a:rect r="r" b="b" t="t" l="l"/>
            <a:pathLst>
              <a:path h="1886142" w="5815603">
                <a:moveTo>
                  <a:pt x="0" y="0"/>
                </a:moveTo>
                <a:lnTo>
                  <a:pt x="5815603" y="0"/>
                </a:lnTo>
                <a:lnTo>
                  <a:pt x="5815603" y="1886141"/>
                </a:lnTo>
                <a:lnTo>
                  <a:pt x="0" y="1886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61818" y="6762028"/>
            <a:ext cx="764363" cy="463395"/>
          </a:xfrm>
          <a:custGeom>
            <a:avLst/>
            <a:gdLst/>
            <a:ahLst/>
            <a:cxnLst/>
            <a:rect r="r" b="b" t="t" l="l"/>
            <a:pathLst>
              <a:path h="463395" w="764363">
                <a:moveTo>
                  <a:pt x="0" y="0"/>
                </a:moveTo>
                <a:lnTo>
                  <a:pt x="764364" y="0"/>
                </a:lnTo>
                <a:lnTo>
                  <a:pt x="764364" y="463395"/>
                </a:lnTo>
                <a:lnTo>
                  <a:pt x="0" y="463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19207" y="5266137"/>
            <a:ext cx="4958069" cy="3455177"/>
          </a:xfrm>
          <a:custGeom>
            <a:avLst/>
            <a:gdLst/>
            <a:ahLst/>
            <a:cxnLst/>
            <a:rect r="r" b="b" t="t" l="l"/>
            <a:pathLst>
              <a:path h="3455177" w="4958069">
                <a:moveTo>
                  <a:pt x="0" y="0"/>
                </a:moveTo>
                <a:lnTo>
                  <a:pt x="4958069" y="0"/>
                </a:lnTo>
                <a:lnTo>
                  <a:pt x="4958069" y="3455177"/>
                </a:lnTo>
                <a:lnTo>
                  <a:pt x="0" y="345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04.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340501"/>
            <a:ext cx="1058115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데이터 전처리_Sentimental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6581" y="2700741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[Klue-RoBERTa]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4567" y="3415116"/>
            <a:ext cx="16473462" cy="1546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RoBERTa를 Klue 데이터셋에 파인튜닝 한 버전으로, 미묘한 문맥 관계를 잘 포착한다는 장점</a:t>
            </a:r>
          </a:p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단순한 파라미터 설정을 통해, 긍/부정이 아닌 긍정/부정/중립의 다진 분류가 가능하다는 장점</a:t>
            </a:r>
          </a:p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감성 분류 task에 보편적으로 잘 활용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62575" y="8245479"/>
            <a:ext cx="5294030" cy="101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Pre-trained된 Klue-RoBERTa 모델에</a:t>
            </a:r>
          </a:p>
          <a:p>
            <a:pPr algn="ctr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finance dataset 학습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51227" y="8921339"/>
            <a:ext cx="5294030" cy="101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크롤링 후 전처리 완료된 매일경제 10개년</a:t>
            </a:r>
          </a:p>
          <a:p>
            <a:pPr algn="ctr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기사에 대해 Inference 시도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1117" y="4226067"/>
            <a:ext cx="3185246" cy="3185246"/>
          </a:xfrm>
          <a:custGeom>
            <a:avLst/>
            <a:gdLst/>
            <a:ahLst/>
            <a:cxnLst/>
            <a:rect r="r" b="b" t="t" l="l"/>
            <a:pathLst>
              <a:path h="3185246" w="3185246">
                <a:moveTo>
                  <a:pt x="0" y="0"/>
                </a:moveTo>
                <a:lnTo>
                  <a:pt x="3185246" y="0"/>
                </a:lnTo>
                <a:lnTo>
                  <a:pt x="3185246" y="3185246"/>
                </a:lnTo>
                <a:lnTo>
                  <a:pt x="0" y="3185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56247" y="4226067"/>
            <a:ext cx="3185246" cy="3185246"/>
          </a:xfrm>
          <a:custGeom>
            <a:avLst/>
            <a:gdLst/>
            <a:ahLst/>
            <a:cxnLst/>
            <a:rect r="r" b="b" t="t" l="l"/>
            <a:pathLst>
              <a:path h="3185246" w="3185246">
                <a:moveTo>
                  <a:pt x="0" y="0"/>
                </a:moveTo>
                <a:lnTo>
                  <a:pt x="3185246" y="0"/>
                </a:lnTo>
                <a:lnTo>
                  <a:pt x="3185246" y="3185246"/>
                </a:lnTo>
                <a:lnTo>
                  <a:pt x="0" y="3185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51377" y="4226067"/>
            <a:ext cx="3185246" cy="3185246"/>
          </a:xfrm>
          <a:custGeom>
            <a:avLst/>
            <a:gdLst/>
            <a:ahLst/>
            <a:cxnLst/>
            <a:rect r="r" b="b" t="t" l="l"/>
            <a:pathLst>
              <a:path h="3185246" w="3185246">
                <a:moveTo>
                  <a:pt x="0" y="0"/>
                </a:moveTo>
                <a:lnTo>
                  <a:pt x="3185246" y="0"/>
                </a:lnTo>
                <a:lnTo>
                  <a:pt x="3185246" y="3185246"/>
                </a:lnTo>
                <a:lnTo>
                  <a:pt x="0" y="3185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50973" y="4245117"/>
            <a:ext cx="3185246" cy="3185246"/>
          </a:xfrm>
          <a:custGeom>
            <a:avLst/>
            <a:gdLst/>
            <a:ahLst/>
            <a:cxnLst/>
            <a:rect r="r" b="b" t="t" l="l"/>
            <a:pathLst>
              <a:path h="3185246" w="3185246">
                <a:moveTo>
                  <a:pt x="0" y="0"/>
                </a:moveTo>
                <a:lnTo>
                  <a:pt x="3185247" y="0"/>
                </a:lnTo>
                <a:lnTo>
                  <a:pt x="3185247" y="3185246"/>
                </a:lnTo>
                <a:lnTo>
                  <a:pt x="0" y="3185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950570" y="4245117"/>
            <a:ext cx="3185246" cy="3185246"/>
          </a:xfrm>
          <a:custGeom>
            <a:avLst/>
            <a:gdLst/>
            <a:ahLst/>
            <a:cxnLst/>
            <a:rect r="r" b="b" t="t" l="l"/>
            <a:pathLst>
              <a:path h="3185246" w="3185246">
                <a:moveTo>
                  <a:pt x="0" y="0"/>
                </a:moveTo>
                <a:lnTo>
                  <a:pt x="3185246" y="0"/>
                </a:lnTo>
                <a:lnTo>
                  <a:pt x="3185246" y="3185246"/>
                </a:lnTo>
                <a:lnTo>
                  <a:pt x="0" y="3185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7383" y="4746406"/>
            <a:ext cx="1527219" cy="2129652"/>
          </a:xfrm>
          <a:custGeom>
            <a:avLst/>
            <a:gdLst/>
            <a:ahLst/>
            <a:cxnLst/>
            <a:rect r="r" b="b" t="t" l="l"/>
            <a:pathLst>
              <a:path h="2129652" w="1527219">
                <a:moveTo>
                  <a:pt x="0" y="0"/>
                </a:moveTo>
                <a:lnTo>
                  <a:pt x="1527219" y="0"/>
                </a:lnTo>
                <a:lnTo>
                  <a:pt x="1527219" y="2129651"/>
                </a:lnTo>
                <a:lnTo>
                  <a:pt x="0" y="21296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636070" y="4804290"/>
            <a:ext cx="1625600" cy="2028800"/>
          </a:xfrm>
          <a:custGeom>
            <a:avLst/>
            <a:gdLst/>
            <a:ahLst/>
            <a:cxnLst/>
            <a:rect r="r" b="b" t="t" l="l"/>
            <a:pathLst>
              <a:path h="2028800" w="1625600">
                <a:moveTo>
                  <a:pt x="0" y="0"/>
                </a:moveTo>
                <a:lnTo>
                  <a:pt x="1625600" y="0"/>
                </a:lnTo>
                <a:lnTo>
                  <a:pt x="1625600" y="2028800"/>
                </a:lnTo>
                <a:lnTo>
                  <a:pt x="0" y="2028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403568" y="4804290"/>
            <a:ext cx="1612039" cy="1974897"/>
          </a:xfrm>
          <a:custGeom>
            <a:avLst/>
            <a:gdLst/>
            <a:ahLst/>
            <a:cxnLst/>
            <a:rect r="r" b="b" t="t" l="l"/>
            <a:pathLst>
              <a:path h="1974897" w="1612039">
                <a:moveTo>
                  <a:pt x="0" y="0"/>
                </a:moveTo>
                <a:lnTo>
                  <a:pt x="1612039" y="0"/>
                </a:lnTo>
                <a:lnTo>
                  <a:pt x="1612039" y="1974897"/>
                </a:lnTo>
                <a:lnTo>
                  <a:pt x="0" y="19748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750777" y="4707254"/>
            <a:ext cx="1584830" cy="2125837"/>
          </a:xfrm>
          <a:custGeom>
            <a:avLst/>
            <a:gdLst/>
            <a:ahLst/>
            <a:cxnLst/>
            <a:rect r="r" b="b" t="t" l="l"/>
            <a:pathLst>
              <a:path h="2125837" w="1584830">
                <a:moveTo>
                  <a:pt x="0" y="0"/>
                </a:moveTo>
                <a:lnTo>
                  <a:pt x="1584831" y="0"/>
                </a:lnTo>
                <a:lnTo>
                  <a:pt x="1584831" y="2125836"/>
                </a:lnTo>
                <a:lnTo>
                  <a:pt x="0" y="2125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935510" y="4820448"/>
            <a:ext cx="1816172" cy="1958739"/>
          </a:xfrm>
          <a:custGeom>
            <a:avLst/>
            <a:gdLst/>
            <a:ahLst/>
            <a:cxnLst/>
            <a:rect r="r" b="b" t="t" l="l"/>
            <a:pathLst>
              <a:path h="1958739" w="1816172">
                <a:moveTo>
                  <a:pt x="0" y="0"/>
                </a:moveTo>
                <a:lnTo>
                  <a:pt x="1816173" y="0"/>
                </a:lnTo>
                <a:lnTo>
                  <a:pt x="1816173" y="1958739"/>
                </a:lnTo>
                <a:lnTo>
                  <a:pt x="0" y="19587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691769" y="1350026"/>
            <a:ext cx="762000" cy="762000"/>
          </a:xfrm>
          <a:custGeom>
            <a:avLst/>
            <a:gdLst/>
            <a:ahLst/>
            <a:cxnLst/>
            <a:rect r="r" b="b" t="t" l="l"/>
            <a:pathLst>
              <a:path h="762000" w="762000">
                <a:moveTo>
                  <a:pt x="0" y="0"/>
                </a:moveTo>
                <a:lnTo>
                  <a:pt x="762000" y="0"/>
                </a:lnTo>
                <a:lnTo>
                  <a:pt x="762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00.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1340501"/>
            <a:ext cx="262761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팀원 소개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4245" y="7875459"/>
            <a:ext cx="1998990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-74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백지연(팀장)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sz="2499" spc="-74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정신건강</a:t>
            </a:r>
          </a:p>
          <a:p>
            <a:pPr algn="ctr">
              <a:lnSpc>
                <a:spcPts val="2999"/>
              </a:lnSpc>
            </a:pPr>
            <a:r>
              <a:rPr lang="en-US" sz="2499" spc="-74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절대지켜.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449375" y="7875459"/>
            <a:ext cx="1998990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-74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심재혁(팀원)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sz="2499" spc="-74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a.k.a</a:t>
            </a:r>
          </a:p>
          <a:p>
            <a:pPr algn="ctr">
              <a:lnSpc>
                <a:spcPts val="2999"/>
              </a:lnSpc>
            </a:pPr>
            <a:r>
              <a:rPr lang="en-US" sz="2499" spc="-74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따봉감자</a:t>
            </a:r>
          </a:p>
          <a:p>
            <a:pPr algn="ctr">
              <a:lnSpc>
                <a:spcPts val="299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8144505" y="7875459"/>
            <a:ext cx="1998990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-74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심현석(팀원)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sz="2499" spc="-74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주식 3주차</a:t>
            </a:r>
          </a:p>
          <a:p>
            <a:pPr algn="ctr">
              <a:lnSpc>
                <a:spcPts val="2999"/>
              </a:lnSpc>
            </a:pPr>
            <a:r>
              <a:rPr lang="en-US" sz="2499" spc="-74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개미력 상승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44101" y="7875459"/>
            <a:ext cx="1998990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-74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이재욱(팀원)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sz="2499" spc="-74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주식이란</a:t>
            </a:r>
          </a:p>
          <a:p>
            <a:pPr algn="ctr">
              <a:lnSpc>
                <a:spcPts val="2999"/>
              </a:lnSpc>
            </a:pPr>
            <a:r>
              <a:rPr lang="en-US" sz="2499" spc="-74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말이야.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543698" y="7875459"/>
            <a:ext cx="1998990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-74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이재원(팀원)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sz="2499" spc="-74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정신건강</a:t>
            </a:r>
          </a:p>
          <a:p>
            <a:pPr algn="ctr">
              <a:lnSpc>
                <a:spcPts val="2999"/>
              </a:lnSpc>
            </a:pPr>
            <a:r>
              <a:rPr lang="en-US" sz="2499" spc="-74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어케지켜?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473964" y="2949054"/>
            <a:ext cx="534007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132E85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# 정신건강 절대지켜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370869" y="8336429"/>
            <a:ext cx="1546263" cy="1090434"/>
            <a:chOff x="0" y="0"/>
            <a:chExt cx="812800" cy="5731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573192"/>
            </a:xfrm>
            <a:custGeom>
              <a:avLst/>
              <a:gdLst/>
              <a:ahLst/>
              <a:cxnLst/>
              <a:rect r="r" b="b" t="t" l="l"/>
              <a:pathLst>
                <a:path h="573192" w="812800">
                  <a:moveTo>
                    <a:pt x="812800" y="286596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69992"/>
                  </a:lnTo>
                  <a:lnTo>
                    <a:pt x="406400" y="369992"/>
                  </a:lnTo>
                  <a:lnTo>
                    <a:pt x="406400" y="573192"/>
                  </a:lnTo>
                  <a:lnTo>
                    <a:pt x="812800" y="286596"/>
                  </a:lnTo>
                  <a:close/>
                </a:path>
              </a:pathLst>
            </a:custGeom>
            <a:solidFill>
              <a:srgbClr val="B1CAE0"/>
            </a:solidFill>
            <a:ln w="38100" cap="sq">
              <a:solidFill>
                <a:srgbClr val="151D26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155575"/>
              <a:ext cx="711200" cy="214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049044" y="7009212"/>
            <a:ext cx="4016633" cy="1695901"/>
            <a:chOff x="0" y="0"/>
            <a:chExt cx="259008" cy="1093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008" cy="109358"/>
            </a:xfrm>
            <a:custGeom>
              <a:avLst/>
              <a:gdLst/>
              <a:ahLst/>
              <a:cxnLst/>
              <a:rect r="r" b="b" t="t" l="l"/>
              <a:pathLst>
                <a:path h="109358" w="259008">
                  <a:moveTo>
                    <a:pt x="0" y="0"/>
                  </a:moveTo>
                  <a:lnTo>
                    <a:pt x="259008" y="0"/>
                  </a:lnTo>
                  <a:lnTo>
                    <a:pt x="259008" y="109358"/>
                  </a:lnTo>
                  <a:lnTo>
                    <a:pt x="0" y="1093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B1CAE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9008" cy="156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090210" y="7891741"/>
            <a:ext cx="4385309" cy="1961308"/>
            <a:chOff x="0" y="0"/>
            <a:chExt cx="282781" cy="1264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2781" cy="126472"/>
            </a:xfrm>
            <a:custGeom>
              <a:avLst/>
              <a:gdLst/>
              <a:ahLst/>
              <a:cxnLst/>
              <a:rect r="r" b="b" t="t" l="l"/>
              <a:pathLst>
                <a:path h="126472" w="282781">
                  <a:moveTo>
                    <a:pt x="0" y="0"/>
                  </a:moveTo>
                  <a:lnTo>
                    <a:pt x="282781" y="0"/>
                  </a:lnTo>
                  <a:lnTo>
                    <a:pt x="282781" y="126472"/>
                  </a:lnTo>
                  <a:lnTo>
                    <a:pt x="0" y="126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B1CAE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82781" cy="174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812481" y="8782131"/>
            <a:ext cx="4489758" cy="1438466"/>
          </a:xfrm>
          <a:custGeom>
            <a:avLst/>
            <a:gdLst/>
            <a:ahLst/>
            <a:cxnLst/>
            <a:rect r="r" b="b" t="t" l="l"/>
            <a:pathLst>
              <a:path h="1438466" w="4489758">
                <a:moveTo>
                  <a:pt x="0" y="0"/>
                </a:moveTo>
                <a:lnTo>
                  <a:pt x="4489759" y="0"/>
                </a:lnTo>
                <a:lnTo>
                  <a:pt x="4489759" y="1438466"/>
                </a:lnTo>
                <a:lnTo>
                  <a:pt x="0" y="1438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244567" y="3338916"/>
            <a:ext cx="16473462" cy="314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기본적으로 많은 금융 기사 문장에 대해 학습하여, </a:t>
            </a:r>
            <a:r>
              <a:rPr lang="en-US" sz="2500" spc="-75">
                <a:solidFill>
                  <a:srgbClr val="004AA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긍/부정 라벨링을 어느정도 잘한다.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ex) 반도체 업황의 지속(1 - 긍정), 처음으로 애플을 꺾고 미국인이 가장 좋아하는 스마트폰 브랜드가 되었다(1- 긍정)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 코스피가 국제유가 급락 그리스의 유로존 탈퇴 우려에 1900선 아래로 내려갔다. (2-부정)</a:t>
            </a:r>
          </a:p>
          <a:p>
            <a:pPr algn="l">
              <a:lnSpc>
                <a:spcPts val="4250"/>
              </a:lnSpc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 주가가 급등락하여 소액주주 수가 1년새 140만명 줄었다(2-부정)</a:t>
            </a:r>
          </a:p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4AA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중립으로 얼버무리는 경우</a:t>
            </a: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도 있다.</a:t>
            </a:r>
          </a:p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삼성전자가 포함되었지만, 타 기업의 호재가 주 내용인 기사도 일관적으로 -&gt; 긍정으로 판단 (</a:t>
            </a:r>
            <a:r>
              <a:rPr lang="en-US" sz="2500" spc="-75">
                <a:solidFill>
                  <a:srgbClr val="004AA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기업 관점 반영의 어려움</a:t>
            </a: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04.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1340501"/>
            <a:ext cx="1058115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데이터 전처리_Sentimental 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6581" y="2700741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[추론 결과]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6581" y="7075887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[시계열 반영]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417876" y="7254071"/>
            <a:ext cx="3278969" cy="1082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8"/>
              </a:lnSpc>
            </a:pPr>
            <a:r>
              <a:rPr lang="en-US" sz="2604" spc="-7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날짜별 레이블 별 비율</a:t>
            </a:r>
          </a:p>
          <a:p>
            <a:pPr algn="ctr">
              <a:lnSpc>
                <a:spcPts val="4428"/>
              </a:lnSpc>
            </a:pPr>
            <a:r>
              <a:rPr lang="en-US" sz="2604" spc="-7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시계열 모델 피쳐로 반영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43380" y="7447362"/>
            <a:ext cx="3278969" cy="2206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8"/>
              </a:lnSpc>
            </a:pPr>
          </a:p>
          <a:p>
            <a:pPr algn="ctr">
              <a:lnSpc>
                <a:spcPts val="4428"/>
              </a:lnSpc>
            </a:pPr>
            <a:r>
              <a:rPr lang="en-US" sz="2604" spc="-7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휴장일과 3시 20분 기점</a:t>
            </a:r>
          </a:p>
          <a:p>
            <a:pPr algn="ctr">
              <a:lnSpc>
                <a:spcPts val="4428"/>
              </a:lnSpc>
            </a:pPr>
            <a:r>
              <a:rPr lang="en-US" sz="2604" spc="-7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장 마감 이후 발간 기사는 그 다음 개장일로 반영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7981453" y="6974837"/>
            <a:ext cx="2325093" cy="1192699"/>
          </a:xfrm>
          <a:custGeom>
            <a:avLst/>
            <a:gdLst/>
            <a:ahLst/>
            <a:cxnLst/>
            <a:rect r="r" b="b" t="t" l="l"/>
            <a:pathLst>
              <a:path h="1192699" w="2325093">
                <a:moveTo>
                  <a:pt x="0" y="0"/>
                </a:moveTo>
                <a:lnTo>
                  <a:pt x="2325094" y="0"/>
                </a:lnTo>
                <a:lnTo>
                  <a:pt x="2325094" y="1192699"/>
                </a:lnTo>
                <a:lnTo>
                  <a:pt x="0" y="1192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1543038"/>
            <a:ext cx="18288000" cy="7962924"/>
            <a:chOff x="0" y="0"/>
            <a:chExt cx="4816593" cy="20972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2" cy="2097231"/>
            </a:xfrm>
            <a:custGeom>
              <a:avLst/>
              <a:gdLst/>
              <a:ahLst/>
              <a:cxnLst/>
              <a:rect r="r" b="b" t="t" l="l"/>
              <a:pathLst>
                <a:path h="209723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97231"/>
                  </a:lnTo>
                  <a:lnTo>
                    <a:pt x="0" y="2097231"/>
                  </a:lnTo>
                  <a:close/>
                </a:path>
              </a:pathLst>
            </a:custGeom>
            <a:solidFill>
              <a:srgbClr val="132E8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816593" cy="2144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09746" y="2559350"/>
            <a:ext cx="8068508" cy="5168300"/>
            <a:chOff x="0" y="0"/>
            <a:chExt cx="520287" cy="3332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0287" cy="333271"/>
            </a:xfrm>
            <a:custGeom>
              <a:avLst/>
              <a:gdLst/>
              <a:ahLst/>
              <a:cxnLst/>
              <a:rect r="r" b="b" t="t" l="l"/>
              <a:pathLst>
                <a:path h="333271" w="520287">
                  <a:moveTo>
                    <a:pt x="0" y="0"/>
                  </a:moveTo>
                  <a:lnTo>
                    <a:pt x="520287" y="0"/>
                  </a:lnTo>
                  <a:lnTo>
                    <a:pt x="520287" y="333271"/>
                  </a:lnTo>
                  <a:lnTo>
                    <a:pt x="0" y="333271"/>
                  </a:lnTo>
                  <a:close/>
                </a:path>
              </a:pathLst>
            </a:custGeom>
            <a:solidFill>
              <a:srgbClr val="132E85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20287" cy="380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970724" y="4752975"/>
            <a:ext cx="463545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모델링 및 성능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4451668"/>
            <a:ext cx="7933776" cy="3915454"/>
          </a:xfrm>
          <a:custGeom>
            <a:avLst/>
            <a:gdLst/>
            <a:ahLst/>
            <a:cxnLst/>
            <a:rect r="r" b="b" t="t" l="l"/>
            <a:pathLst>
              <a:path h="3915454" w="7933776">
                <a:moveTo>
                  <a:pt x="0" y="0"/>
                </a:moveTo>
                <a:lnTo>
                  <a:pt x="7933776" y="0"/>
                </a:lnTo>
                <a:lnTo>
                  <a:pt x="7933776" y="3915453"/>
                </a:lnTo>
                <a:lnTo>
                  <a:pt x="0" y="3915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05.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340501"/>
            <a:ext cx="60127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모델링 및 성능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032443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양방향 LSTM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65971" y="4517096"/>
            <a:ext cx="8567926" cy="367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기존의 LSTM forward layer에 더해 backward layer 추가 </a:t>
            </a:r>
          </a:p>
          <a:p>
            <a:pPr algn="l">
              <a:lnSpc>
                <a:spcPts val="4250"/>
              </a:lnSpc>
            </a:pPr>
          </a:p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각 셀의 최종 은닉 상태는 순방향과 역방향 두 은닉 상태를 연결한 벡터로 처리</a:t>
            </a:r>
          </a:p>
          <a:p>
            <a:pPr algn="l">
              <a:lnSpc>
                <a:spcPts val="4250"/>
              </a:lnSpc>
            </a:pPr>
          </a:p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 번 학습하는 데 2개의 계층이 필요하므로 은닉 상태, 셀 상태에 2를 곱하고 마지막 출력층에도 2를 곱해줌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296835" y="3032443"/>
            <a:ext cx="8027436" cy="2172901"/>
          </a:xfrm>
          <a:custGeom>
            <a:avLst/>
            <a:gdLst/>
            <a:ahLst/>
            <a:cxnLst/>
            <a:rect r="r" b="b" t="t" l="l"/>
            <a:pathLst>
              <a:path h="2172901" w="8027436">
                <a:moveTo>
                  <a:pt x="0" y="0"/>
                </a:moveTo>
                <a:lnTo>
                  <a:pt x="8027437" y="0"/>
                </a:lnTo>
                <a:lnTo>
                  <a:pt x="8027437" y="2172901"/>
                </a:lnTo>
                <a:lnTo>
                  <a:pt x="0" y="2172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4108768"/>
            <a:ext cx="7020300" cy="5149532"/>
          </a:xfrm>
          <a:custGeom>
            <a:avLst/>
            <a:gdLst/>
            <a:ahLst/>
            <a:cxnLst/>
            <a:rect r="r" b="b" t="t" l="l"/>
            <a:pathLst>
              <a:path h="5149532" w="7020300">
                <a:moveTo>
                  <a:pt x="0" y="0"/>
                </a:moveTo>
                <a:lnTo>
                  <a:pt x="7020300" y="0"/>
                </a:lnTo>
                <a:lnTo>
                  <a:pt x="7020300" y="5149532"/>
                </a:lnTo>
                <a:lnTo>
                  <a:pt x="0" y="5149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05.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340501"/>
            <a:ext cx="60127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모델링 및 성능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032443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활성화 함수로 tanh를 사용한 이유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818155" y="5362812"/>
            <a:ext cx="9291352" cy="4644630"/>
            <a:chOff x="0" y="0"/>
            <a:chExt cx="2447105" cy="12232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47105" cy="1223277"/>
            </a:xfrm>
            <a:custGeom>
              <a:avLst/>
              <a:gdLst/>
              <a:ahLst/>
              <a:cxnLst/>
              <a:rect r="r" b="b" t="t" l="l"/>
              <a:pathLst>
                <a:path h="1223277" w="2447105">
                  <a:moveTo>
                    <a:pt x="42495" y="0"/>
                  </a:moveTo>
                  <a:lnTo>
                    <a:pt x="2404610" y="0"/>
                  </a:lnTo>
                  <a:cubicBezTo>
                    <a:pt x="2428079" y="0"/>
                    <a:pt x="2447105" y="19026"/>
                    <a:pt x="2447105" y="42495"/>
                  </a:cubicBezTo>
                  <a:lnTo>
                    <a:pt x="2447105" y="1180782"/>
                  </a:lnTo>
                  <a:cubicBezTo>
                    <a:pt x="2447105" y="1204251"/>
                    <a:pt x="2428079" y="1223277"/>
                    <a:pt x="2404610" y="1223277"/>
                  </a:cubicBezTo>
                  <a:lnTo>
                    <a:pt x="42495" y="1223277"/>
                  </a:lnTo>
                  <a:cubicBezTo>
                    <a:pt x="31225" y="1223277"/>
                    <a:pt x="20416" y="1218800"/>
                    <a:pt x="12447" y="1210831"/>
                  </a:cubicBezTo>
                  <a:cubicBezTo>
                    <a:pt x="4477" y="1202861"/>
                    <a:pt x="0" y="1192052"/>
                    <a:pt x="0" y="1180782"/>
                  </a:cubicBezTo>
                  <a:lnTo>
                    <a:pt x="0" y="42495"/>
                  </a:lnTo>
                  <a:cubicBezTo>
                    <a:pt x="0" y="19026"/>
                    <a:pt x="19026" y="0"/>
                    <a:pt x="42495" y="0"/>
                  </a:cubicBezTo>
                  <a:close/>
                </a:path>
              </a:pathLst>
            </a:custGeom>
            <a:solidFill>
              <a:srgbClr val="B1CAE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447105" cy="1270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144000" y="5681594"/>
            <a:ext cx="8709808" cy="367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시그모이드 함수</a:t>
            </a:r>
          </a:p>
          <a:p>
            <a:pPr algn="l" marL="1079528" indent="-359843" lvl="2">
              <a:lnSpc>
                <a:spcPts val="4250"/>
              </a:lnSpc>
              <a:buFont typeface="Arial"/>
              <a:buChar char="⚬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미분의 최대값이 0.25</a:t>
            </a:r>
          </a:p>
          <a:p>
            <a:pPr algn="l" marL="1079528" indent="-359843" lvl="2">
              <a:lnSpc>
                <a:spcPts val="4250"/>
              </a:lnSpc>
              <a:buFont typeface="Arial"/>
              <a:buChar char="⚬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layer가 깊어질수록 기울기 소실 문제 발생</a:t>
            </a:r>
          </a:p>
          <a:p>
            <a:pPr algn="l">
              <a:lnSpc>
                <a:spcPts val="4250"/>
              </a:lnSpc>
            </a:pPr>
          </a:p>
          <a:p>
            <a:pPr algn="l" marL="539764" indent="-269882" lvl="1">
              <a:lnSpc>
                <a:spcPts val="4250"/>
              </a:lnSpc>
              <a:buFont typeface="Arial"/>
              <a:buChar char="•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ReLu 함수</a:t>
            </a:r>
          </a:p>
          <a:p>
            <a:pPr algn="l" marL="1079528" indent="-359843" lvl="2">
              <a:lnSpc>
                <a:spcPts val="4250"/>
              </a:lnSpc>
              <a:buFont typeface="Arial"/>
              <a:buChar char="⚬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LSTM은 이전 step의 값을 가져와서 사용</a:t>
            </a:r>
          </a:p>
          <a:p>
            <a:pPr algn="l" marL="1079528" indent="-359843" lvl="2">
              <a:lnSpc>
                <a:spcPts val="4250"/>
              </a:lnSpc>
              <a:buFont typeface="Arial"/>
              <a:buChar char="⚬"/>
            </a:pPr>
            <a:r>
              <a:rPr lang="en-US" sz="2500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이전 값이 커짐에 따라 전체적인 출력이 커지는 문제 발생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733913" y="3280093"/>
            <a:ext cx="9199984" cy="3462915"/>
          </a:xfrm>
          <a:custGeom>
            <a:avLst/>
            <a:gdLst/>
            <a:ahLst/>
            <a:cxnLst/>
            <a:rect r="r" b="b" t="t" l="l"/>
            <a:pathLst>
              <a:path h="3462915" w="9199984">
                <a:moveTo>
                  <a:pt x="0" y="0"/>
                </a:moveTo>
                <a:lnTo>
                  <a:pt x="9199984" y="0"/>
                </a:lnTo>
                <a:lnTo>
                  <a:pt x="9199984" y="3462915"/>
                </a:lnTo>
                <a:lnTo>
                  <a:pt x="0" y="3462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4517" y="4178663"/>
            <a:ext cx="7479075" cy="1536610"/>
          </a:xfrm>
          <a:custGeom>
            <a:avLst/>
            <a:gdLst/>
            <a:ahLst/>
            <a:cxnLst/>
            <a:rect r="r" b="b" t="t" l="l"/>
            <a:pathLst>
              <a:path h="1536610" w="7479075">
                <a:moveTo>
                  <a:pt x="0" y="0"/>
                </a:moveTo>
                <a:lnTo>
                  <a:pt x="7479075" y="0"/>
                </a:lnTo>
                <a:lnTo>
                  <a:pt x="7479075" y="1536609"/>
                </a:lnTo>
                <a:lnTo>
                  <a:pt x="0" y="1536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05.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340501"/>
            <a:ext cx="60127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모델링 및 성능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032443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</a:t>
            </a:r>
            <a:r>
              <a:rPr lang="en-US" sz="3300" spc="-99">
                <a:solidFill>
                  <a:srgbClr val="F7344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시계열 모델 구조</a:t>
            </a: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변경에 대한 성능 실험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9204" y="7450726"/>
            <a:ext cx="15309592" cy="179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</a:p>
          <a:p>
            <a:pPr algn="l" marL="647711" indent="-323856" lvl="1">
              <a:lnSpc>
                <a:spcPts val="4860"/>
              </a:lnSpc>
              <a:buFont typeface="Arial"/>
              <a:buChar char="•"/>
            </a:pPr>
            <a:r>
              <a:rPr lang="en-US" sz="3000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성능 metric은 모델이 예측한 window_size + 1번째 날부터 마지막 날까지 </a:t>
            </a:r>
          </a:p>
          <a:p>
            <a:pPr algn="l">
              <a:lnSpc>
                <a:spcPts val="4860"/>
              </a:lnSpc>
            </a:pPr>
            <a:r>
              <a:rPr lang="en-US" sz="3000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</a:t>
            </a:r>
            <a:r>
              <a:rPr lang="en-US" sz="3000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예측 값과 실제 값에 대한 </a:t>
            </a:r>
            <a:r>
              <a:rPr lang="en-US" sz="3000" spc="-90">
                <a:solidFill>
                  <a:srgbClr val="EF413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MSE값으로 낮을수록 좋은 성능을 가짐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4073" y="4451668"/>
            <a:ext cx="641996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 spc="-99">
                <a:solidFill>
                  <a:srgbClr val="EB535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구조</a:t>
            </a: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만을 변경하며 최적의 성능 조건을 찾기 위해 진행한 실험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89204" y="5934347"/>
            <a:ext cx="15309592" cy="1640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0"/>
              </a:lnSpc>
            </a:pPr>
          </a:p>
          <a:p>
            <a:pPr algn="l" marL="647711" indent="-323856" lvl="1">
              <a:lnSpc>
                <a:spcPts val="4410"/>
              </a:lnSpc>
              <a:buFont typeface="Arial"/>
              <a:buChar char="•"/>
            </a:pPr>
            <a:r>
              <a:rPr lang="en-US" sz="3000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WINDOW_SIZE값 : 20</a:t>
            </a:r>
          </a:p>
          <a:p>
            <a:pPr algn="l" marL="647711" indent="-323856" lvl="1">
              <a:lnSpc>
                <a:spcPts val="4410"/>
              </a:lnSpc>
              <a:buFont typeface="Arial"/>
              <a:buChar char="•"/>
            </a:pPr>
            <a:r>
              <a:rPr lang="en-US" sz="3000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입력 데이터 : Finance Data Reader의 기본 feature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028700" y="2900417"/>
            <a:ext cx="16473462" cy="2100208"/>
            <a:chOff x="0" y="0"/>
            <a:chExt cx="21964616" cy="280027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1964616" cy="2800277"/>
              <a:chOff x="0" y="0"/>
              <a:chExt cx="4338690" cy="55314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338690" cy="553141"/>
              </a:xfrm>
              <a:custGeom>
                <a:avLst/>
                <a:gdLst/>
                <a:ahLst/>
                <a:cxnLst/>
                <a:rect r="r" b="b" t="t" l="l"/>
                <a:pathLst>
                  <a:path h="553141" w="4338690">
                    <a:moveTo>
                      <a:pt x="23968" y="0"/>
                    </a:moveTo>
                    <a:lnTo>
                      <a:pt x="4314722" y="0"/>
                    </a:lnTo>
                    <a:cubicBezTo>
                      <a:pt x="4327959" y="0"/>
                      <a:pt x="4338690" y="10731"/>
                      <a:pt x="4338690" y="23968"/>
                    </a:cubicBezTo>
                    <a:lnTo>
                      <a:pt x="4338690" y="529173"/>
                    </a:lnTo>
                    <a:cubicBezTo>
                      <a:pt x="4338690" y="535530"/>
                      <a:pt x="4336165" y="541626"/>
                      <a:pt x="4331670" y="546121"/>
                    </a:cubicBezTo>
                    <a:cubicBezTo>
                      <a:pt x="4327175" y="550616"/>
                      <a:pt x="4321078" y="553141"/>
                      <a:pt x="4314722" y="553141"/>
                    </a:cubicBezTo>
                    <a:lnTo>
                      <a:pt x="23968" y="553141"/>
                    </a:lnTo>
                    <a:cubicBezTo>
                      <a:pt x="17611" y="553141"/>
                      <a:pt x="11515" y="550616"/>
                      <a:pt x="7020" y="546121"/>
                    </a:cubicBezTo>
                    <a:cubicBezTo>
                      <a:pt x="2525" y="541626"/>
                      <a:pt x="0" y="535530"/>
                      <a:pt x="0" y="529173"/>
                    </a:cubicBezTo>
                    <a:lnTo>
                      <a:pt x="0" y="23968"/>
                    </a:lnTo>
                    <a:cubicBezTo>
                      <a:pt x="0" y="17611"/>
                      <a:pt x="2525" y="11515"/>
                      <a:pt x="7020" y="7020"/>
                    </a:cubicBezTo>
                    <a:cubicBezTo>
                      <a:pt x="11515" y="2525"/>
                      <a:pt x="17611" y="0"/>
                      <a:pt x="23968" y="0"/>
                    </a:cubicBezTo>
                    <a:close/>
                  </a:path>
                </a:pathLst>
              </a:custGeom>
              <a:solidFill>
                <a:srgbClr val="B1CAE0">
                  <a:alpha val="36863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4338690" cy="6007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3" id="13"/>
            <p:cNvSpPr/>
            <p:nvPr/>
          </p:nvSpPr>
          <p:spPr>
            <a:xfrm>
              <a:off x="3682600" y="408241"/>
              <a:ext cx="0" cy="1985193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4368400" y="410040"/>
              <a:ext cx="17236506" cy="1861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81"/>
                </a:lnSpc>
              </a:pPr>
              <a:r>
                <a:rPr lang="en-US" sz="2700" spc="-8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레이어가 너무 깊으면 성능이 급격히 나빠진다. </a:t>
              </a:r>
              <a:r>
                <a:rPr lang="en-US" sz="2700" spc="-8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32나 64 레이어 정도가 적당하다.</a:t>
              </a:r>
            </a:p>
            <a:p>
              <a:pPr algn="just">
                <a:lnSpc>
                  <a:spcPts val="3781"/>
                </a:lnSpc>
              </a:pPr>
              <a:r>
                <a:rPr lang="en-US" sz="2700" spc="-8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LSTM 구조보다는 성능 변화의 비중이 작다. 0.1이나 0.2에서 최적의 성능을 보인다.</a:t>
              </a:r>
            </a:p>
            <a:p>
              <a:pPr algn="just">
                <a:lnSpc>
                  <a:spcPts val="3781"/>
                </a:lnSpc>
              </a:pPr>
              <a:r>
                <a:rPr lang="en-US" sz="2700" spc="-8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Dense 레이어 수는 성능에 거의 영향을 미치지 않는다.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001424" y="410040"/>
              <a:ext cx="1995706" cy="1861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81"/>
                </a:lnSpc>
              </a:pPr>
              <a:r>
                <a:rPr lang="en-US" sz="2700" spc="-81">
                  <a:solidFill>
                    <a:srgbClr val="F7344C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LSTM   </a:t>
              </a:r>
              <a:r>
                <a:rPr lang="en-US" sz="2700" spc="-81">
                  <a:solidFill>
                    <a:srgbClr val="EF4136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         </a:t>
              </a:r>
            </a:p>
            <a:p>
              <a:pPr algn="just">
                <a:lnSpc>
                  <a:spcPts val="3781"/>
                </a:lnSpc>
              </a:pPr>
              <a:r>
                <a:rPr lang="en-US" sz="2700" spc="-81">
                  <a:solidFill>
                    <a:srgbClr val="F7344C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Dropout</a:t>
              </a:r>
            </a:p>
            <a:p>
              <a:pPr algn="just">
                <a:lnSpc>
                  <a:spcPts val="3781"/>
                </a:lnSpc>
              </a:pPr>
              <a:r>
                <a:rPr lang="en-US" sz="2700" spc="-81">
                  <a:solidFill>
                    <a:srgbClr val="F7344C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Dense </a:t>
              </a:r>
              <a:r>
                <a:rPr lang="en-US" sz="2700" spc="-8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       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60109" y="5324475"/>
            <a:ext cx="6146204" cy="4476345"/>
          </a:xfrm>
          <a:custGeom>
            <a:avLst/>
            <a:gdLst/>
            <a:ahLst/>
            <a:cxnLst/>
            <a:rect r="r" b="b" t="t" l="l"/>
            <a:pathLst>
              <a:path h="4476345" w="6146204">
                <a:moveTo>
                  <a:pt x="0" y="0"/>
                </a:moveTo>
                <a:lnTo>
                  <a:pt x="6146204" y="0"/>
                </a:lnTo>
                <a:lnTo>
                  <a:pt x="6146204" y="4476345"/>
                </a:lnTo>
                <a:lnTo>
                  <a:pt x="0" y="4476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313688" y="5324475"/>
            <a:ext cx="6143590" cy="4476345"/>
          </a:xfrm>
          <a:custGeom>
            <a:avLst/>
            <a:gdLst/>
            <a:ahLst/>
            <a:cxnLst/>
            <a:rect r="r" b="b" t="t" l="l"/>
            <a:pathLst>
              <a:path h="4476345" w="6143590">
                <a:moveTo>
                  <a:pt x="0" y="0"/>
                </a:moveTo>
                <a:lnTo>
                  <a:pt x="6143591" y="0"/>
                </a:lnTo>
                <a:lnTo>
                  <a:pt x="6143591" y="4476345"/>
                </a:lnTo>
                <a:lnTo>
                  <a:pt x="0" y="4476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05.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1340501"/>
            <a:ext cx="60127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모델링 및 성능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62225" y="8159070"/>
            <a:ext cx="3462046" cy="147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1"/>
              </a:lnSpc>
            </a:pPr>
            <a:r>
              <a:rPr lang="en-US" sz="2100" spc="-6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Case #7.</a:t>
            </a:r>
          </a:p>
          <a:p>
            <a:pPr algn="l">
              <a:lnSpc>
                <a:spcPts val="2941"/>
              </a:lnSpc>
            </a:pPr>
            <a:r>
              <a:rPr lang="en-US" sz="2100" spc="-6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LSTM 레이어 수는 64로,</a:t>
            </a:r>
          </a:p>
          <a:p>
            <a:pPr algn="l">
              <a:lnSpc>
                <a:spcPts val="2941"/>
              </a:lnSpc>
            </a:pPr>
            <a:r>
              <a:rPr lang="en-US" sz="2100" spc="-6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Dropout 비율은 0.1로,</a:t>
            </a:r>
          </a:p>
          <a:p>
            <a:pPr algn="l">
              <a:lnSpc>
                <a:spcPts val="2941"/>
              </a:lnSpc>
            </a:pPr>
            <a:r>
              <a:rPr lang="en-US" sz="2100" spc="-6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Dense 레이어 수는 25로 설정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531712" y="8168595"/>
            <a:ext cx="3462046" cy="147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1"/>
              </a:lnSpc>
            </a:pPr>
            <a:r>
              <a:rPr lang="en-US" sz="2100" spc="-6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Case #13. </a:t>
            </a:r>
            <a:r>
              <a:rPr lang="en-US" sz="2100" spc="-6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LSTM 레이어의 수가</a:t>
            </a:r>
          </a:p>
          <a:p>
            <a:pPr algn="l">
              <a:lnSpc>
                <a:spcPts val="2941"/>
              </a:lnSpc>
            </a:pPr>
            <a:r>
              <a:rPr lang="en-US" sz="2100" spc="-6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(WINDOW_SIZE + 예측일 수)</a:t>
            </a:r>
          </a:p>
          <a:p>
            <a:pPr algn="l">
              <a:lnSpc>
                <a:spcPts val="2941"/>
              </a:lnSpc>
            </a:pPr>
            <a:r>
              <a:rPr lang="en-US" sz="2100" spc="-6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보다 적으면 왼쪽 그래프처럼</a:t>
            </a:r>
          </a:p>
          <a:p>
            <a:pPr algn="l">
              <a:lnSpc>
                <a:spcPts val="2941"/>
              </a:lnSpc>
            </a:pPr>
            <a:r>
              <a:rPr lang="en-US" sz="2100" spc="-63">
                <a:solidFill>
                  <a:srgbClr val="D5405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표현력이 떨어지는 것</a:t>
            </a:r>
            <a:r>
              <a:rPr lang="en-US" sz="2100" spc="-6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확인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750855" y="2757891"/>
            <a:ext cx="7981552" cy="7529109"/>
          </a:xfrm>
          <a:custGeom>
            <a:avLst/>
            <a:gdLst/>
            <a:ahLst/>
            <a:cxnLst/>
            <a:rect r="r" b="b" t="t" l="l"/>
            <a:pathLst>
              <a:path h="7529109" w="7981552">
                <a:moveTo>
                  <a:pt x="0" y="0"/>
                </a:moveTo>
                <a:lnTo>
                  <a:pt x="7981551" y="0"/>
                </a:lnTo>
                <a:lnTo>
                  <a:pt x="7981551" y="7529109"/>
                </a:lnTo>
                <a:lnTo>
                  <a:pt x="0" y="7529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B1CAE0"/>
            </a:solidFill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1750855" y="5667298"/>
            <a:ext cx="7981552" cy="403441"/>
            <a:chOff x="0" y="0"/>
            <a:chExt cx="1695204" cy="856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95204" cy="85687"/>
            </a:xfrm>
            <a:custGeom>
              <a:avLst/>
              <a:gdLst/>
              <a:ahLst/>
              <a:cxnLst/>
              <a:rect r="r" b="b" t="t" l="l"/>
              <a:pathLst>
                <a:path h="85687" w="1695204">
                  <a:moveTo>
                    <a:pt x="0" y="0"/>
                  </a:moveTo>
                  <a:lnTo>
                    <a:pt x="1695204" y="0"/>
                  </a:lnTo>
                  <a:lnTo>
                    <a:pt x="1695204" y="85687"/>
                  </a:lnTo>
                  <a:lnTo>
                    <a:pt x="0" y="856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7344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695204" cy="133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263746" y="4375559"/>
            <a:ext cx="6293798" cy="3980827"/>
          </a:xfrm>
          <a:custGeom>
            <a:avLst/>
            <a:gdLst/>
            <a:ahLst/>
            <a:cxnLst/>
            <a:rect r="r" b="b" t="t" l="l"/>
            <a:pathLst>
              <a:path h="3980827" w="6293798">
                <a:moveTo>
                  <a:pt x="0" y="0"/>
                </a:moveTo>
                <a:lnTo>
                  <a:pt x="6293798" y="0"/>
                </a:lnTo>
                <a:lnTo>
                  <a:pt x="6293798" y="3980827"/>
                </a:lnTo>
                <a:lnTo>
                  <a:pt x="0" y="3980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05.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340501"/>
            <a:ext cx="60127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모델링 및 성능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35914" y="5821394"/>
            <a:ext cx="5949462" cy="112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3392" spc="-10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 실험에서 SOTA를 달성한</a:t>
            </a:r>
          </a:p>
          <a:p>
            <a:pPr algn="ctr">
              <a:lnSpc>
                <a:spcPts val="4545"/>
              </a:lnSpc>
            </a:pPr>
            <a:r>
              <a:rPr lang="en-US" sz="3392" spc="-10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#7의 조합으로 다음 실험 진행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358523" y="4520743"/>
            <a:ext cx="8879438" cy="4517837"/>
          </a:xfrm>
          <a:custGeom>
            <a:avLst/>
            <a:gdLst/>
            <a:ahLst/>
            <a:cxnLst/>
            <a:rect r="r" b="b" t="t" l="l"/>
            <a:pathLst>
              <a:path h="4517837" w="8879438">
                <a:moveTo>
                  <a:pt x="0" y="0"/>
                </a:moveTo>
                <a:lnTo>
                  <a:pt x="8879437" y="0"/>
                </a:lnTo>
                <a:lnTo>
                  <a:pt x="8879437" y="4517837"/>
                </a:lnTo>
                <a:lnTo>
                  <a:pt x="0" y="4517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2851" y="4308793"/>
            <a:ext cx="5346592" cy="5346592"/>
          </a:xfrm>
          <a:custGeom>
            <a:avLst/>
            <a:gdLst/>
            <a:ahLst/>
            <a:cxnLst/>
            <a:rect r="r" b="b" t="t" l="l"/>
            <a:pathLst>
              <a:path h="5346592" w="5346592">
                <a:moveTo>
                  <a:pt x="0" y="0"/>
                </a:moveTo>
                <a:lnTo>
                  <a:pt x="5346592" y="0"/>
                </a:lnTo>
                <a:lnTo>
                  <a:pt x="5346592" y="5346591"/>
                </a:lnTo>
                <a:lnTo>
                  <a:pt x="0" y="5346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05.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340501"/>
            <a:ext cx="60127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모델링 및 성능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032443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en-US" sz="3300" spc="-99">
                <a:solidFill>
                  <a:srgbClr val="EB535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입력 데이터 조합</a:t>
            </a: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 따른 성능 실험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12537" y="4954035"/>
            <a:ext cx="2364369" cy="78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3"/>
              </a:lnSpc>
            </a:pPr>
            <a:r>
              <a:rPr lang="en-US" sz="2628" spc="-78">
                <a:solidFill>
                  <a:srgbClr val="132E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Finance Data Reader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1011" y="6785394"/>
            <a:ext cx="2364369" cy="39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3"/>
              </a:lnSpc>
            </a:pPr>
            <a:r>
              <a:rPr lang="en-US" sz="2628" spc="-78">
                <a:solidFill>
                  <a:srgbClr val="132E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기술 보조 지표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07565" y="8238041"/>
            <a:ext cx="1596155" cy="78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3"/>
              </a:lnSpc>
            </a:pPr>
            <a:r>
              <a:rPr lang="en-US" sz="2628" spc="-78">
                <a:solidFill>
                  <a:srgbClr val="132E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투자자별 </a:t>
            </a:r>
          </a:p>
          <a:p>
            <a:pPr algn="ctr">
              <a:lnSpc>
                <a:spcPts val="3153"/>
              </a:lnSpc>
            </a:pPr>
            <a:r>
              <a:rPr lang="en-US" sz="2628" spc="-78">
                <a:solidFill>
                  <a:srgbClr val="132E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매매동향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01477" y="6392005"/>
            <a:ext cx="1884029" cy="78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3"/>
              </a:lnSpc>
            </a:pPr>
            <a:r>
              <a:rPr lang="en-US" sz="2628" spc="-78">
                <a:solidFill>
                  <a:srgbClr val="132E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기사 감성분석 라벨 데이터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34538" y="4928838"/>
            <a:ext cx="3118891" cy="83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2780" spc="-83">
                <a:solidFill>
                  <a:srgbClr val="01010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최종 4가지 </a:t>
            </a:r>
          </a:p>
          <a:p>
            <a:pPr algn="ctr">
              <a:lnSpc>
                <a:spcPts val="3336"/>
              </a:lnSpc>
            </a:pPr>
            <a:r>
              <a:rPr lang="en-US" sz="2780" spc="-83">
                <a:solidFill>
                  <a:srgbClr val="01010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feature를 조합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57695" y="3125792"/>
            <a:ext cx="6881094" cy="118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9"/>
              </a:lnSpc>
            </a:pPr>
            <a:r>
              <a:rPr lang="en-US" sz="3380" spc="-101">
                <a:solidFill>
                  <a:srgbClr val="01010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총 8개의 실험을 진행</a:t>
            </a:r>
          </a:p>
          <a:p>
            <a:pPr algn="ctr">
              <a:lnSpc>
                <a:spcPts val="4042"/>
              </a:lnSpc>
            </a:pPr>
            <a:r>
              <a:rPr lang="en-US" sz="2480" spc="-74">
                <a:solidFill>
                  <a:srgbClr val="01010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구조는 1번 실험의 #7 조합 사용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6442282" y="6430471"/>
            <a:ext cx="2293213" cy="1621927"/>
          </a:xfrm>
          <a:custGeom>
            <a:avLst/>
            <a:gdLst/>
            <a:ahLst/>
            <a:cxnLst/>
            <a:rect r="r" b="b" t="t" l="l"/>
            <a:pathLst>
              <a:path h="1621927" w="2293213">
                <a:moveTo>
                  <a:pt x="0" y="0"/>
                </a:moveTo>
                <a:lnTo>
                  <a:pt x="2293213" y="0"/>
                </a:lnTo>
                <a:lnTo>
                  <a:pt x="2293213" y="1621927"/>
                </a:lnTo>
                <a:lnTo>
                  <a:pt x="0" y="16219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358523" y="4520743"/>
            <a:ext cx="8879438" cy="4517837"/>
          </a:xfrm>
          <a:custGeom>
            <a:avLst/>
            <a:gdLst/>
            <a:ahLst/>
            <a:cxnLst/>
            <a:rect r="r" b="b" t="t" l="l"/>
            <a:pathLst>
              <a:path h="4517837" w="8879438">
                <a:moveTo>
                  <a:pt x="0" y="0"/>
                </a:moveTo>
                <a:lnTo>
                  <a:pt x="8879437" y="0"/>
                </a:lnTo>
                <a:lnTo>
                  <a:pt x="8879437" y="4517837"/>
                </a:lnTo>
                <a:lnTo>
                  <a:pt x="0" y="4517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2851" y="4308793"/>
            <a:ext cx="5346592" cy="5346592"/>
          </a:xfrm>
          <a:custGeom>
            <a:avLst/>
            <a:gdLst/>
            <a:ahLst/>
            <a:cxnLst/>
            <a:rect r="r" b="b" t="t" l="l"/>
            <a:pathLst>
              <a:path h="5346592" w="5346592">
                <a:moveTo>
                  <a:pt x="0" y="0"/>
                </a:moveTo>
                <a:lnTo>
                  <a:pt x="5346592" y="0"/>
                </a:lnTo>
                <a:lnTo>
                  <a:pt x="5346592" y="5346591"/>
                </a:lnTo>
                <a:lnTo>
                  <a:pt x="0" y="5346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42282" y="6430471"/>
            <a:ext cx="2293213" cy="1621927"/>
          </a:xfrm>
          <a:custGeom>
            <a:avLst/>
            <a:gdLst/>
            <a:ahLst/>
            <a:cxnLst/>
            <a:rect r="r" b="b" t="t" l="l"/>
            <a:pathLst>
              <a:path h="1621927" w="2293213">
                <a:moveTo>
                  <a:pt x="0" y="0"/>
                </a:moveTo>
                <a:lnTo>
                  <a:pt x="2293213" y="0"/>
                </a:lnTo>
                <a:lnTo>
                  <a:pt x="2293213" y="1621927"/>
                </a:lnTo>
                <a:lnTo>
                  <a:pt x="0" y="16219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05.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340501"/>
            <a:ext cx="60127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모델링 및 성능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032443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en-US" sz="3300" spc="-99">
                <a:solidFill>
                  <a:srgbClr val="EB535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입력 데이터 조합</a:t>
            </a: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 따른 성능 실험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12537" y="4954035"/>
            <a:ext cx="2364369" cy="78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3"/>
              </a:lnSpc>
            </a:pPr>
            <a:r>
              <a:rPr lang="en-US" sz="2628" spc="-78">
                <a:solidFill>
                  <a:srgbClr val="132E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Finance Data Reader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1011" y="6785394"/>
            <a:ext cx="2364369" cy="39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3"/>
              </a:lnSpc>
            </a:pPr>
            <a:r>
              <a:rPr lang="en-US" sz="2628" spc="-78">
                <a:solidFill>
                  <a:srgbClr val="132E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기술 보조 지표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07565" y="8238041"/>
            <a:ext cx="1596155" cy="78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3"/>
              </a:lnSpc>
            </a:pPr>
            <a:r>
              <a:rPr lang="en-US" sz="2628" spc="-78">
                <a:solidFill>
                  <a:srgbClr val="132E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투자자별 </a:t>
            </a:r>
          </a:p>
          <a:p>
            <a:pPr algn="ctr">
              <a:lnSpc>
                <a:spcPts val="3153"/>
              </a:lnSpc>
            </a:pPr>
            <a:r>
              <a:rPr lang="en-US" sz="2628" spc="-78">
                <a:solidFill>
                  <a:srgbClr val="132E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매매동향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01477" y="6392005"/>
            <a:ext cx="1884029" cy="78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3"/>
              </a:lnSpc>
            </a:pPr>
            <a:r>
              <a:rPr lang="en-US" sz="2628" spc="-78">
                <a:solidFill>
                  <a:srgbClr val="132E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기사 감성분석 라벨 데이터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34538" y="4928838"/>
            <a:ext cx="3118891" cy="83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2780" spc="-83">
                <a:solidFill>
                  <a:srgbClr val="01010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최종 4가지 </a:t>
            </a:r>
          </a:p>
          <a:p>
            <a:pPr algn="ctr">
              <a:lnSpc>
                <a:spcPts val="3336"/>
              </a:lnSpc>
            </a:pPr>
            <a:r>
              <a:rPr lang="en-US" sz="2780" spc="-83">
                <a:solidFill>
                  <a:srgbClr val="01010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feature를 조합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57695" y="3125792"/>
            <a:ext cx="6881094" cy="118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9"/>
              </a:lnSpc>
            </a:pPr>
            <a:r>
              <a:rPr lang="en-US" sz="3380" spc="-101">
                <a:solidFill>
                  <a:srgbClr val="01010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총 8개의 실험을 진행</a:t>
            </a:r>
          </a:p>
          <a:p>
            <a:pPr algn="ctr">
              <a:lnSpc>
                <a:spcPts val="4042"/>
              </a:lnSpc>
            </a:pPr>
            <a:r>
              <a:rPr lang="en-US" sz="2480" spc="-74">
                <a:solidFill>
                  <a:srgbClr val="01010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구조는 1번 실험의 #7 조합 사용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358523" y="7329083"/>
            <a:ext cx="8879438" cy="761556"/>
            <a:chOff x="0" y="0"/>
            <a:chExt cx="1885906" cy="16174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885906" cy="161747"/>
            </a:xfrm>
            <a:custGeom>
              <a:avLst/>
              <a:gdLst/>
              <a:ahLst/>
              <a:cxnLst/>
              <a:rect r="r" b="b" t="t" l="l"/>
              <a:pathLst>
                <a:path h="161747" w="1885906">
                  <a:moveTo>
                    <a:pt x="0" y="0"/>
                  </a:moveTo>
                  <a:lnTo>
                    <a:pt x="1885906" y="0"/>
                  </a:lnTo>
                  <a:lnTo>
                    <a:pt x="1885906" y="161747"/>
                  </a:lnTo>
                  <a:lnTo>
                    <a:pt x="0" y="161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7344C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885906" cy="209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9358523" y="9248130"/>
            <a:ext cx="8789897" cy="78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3"/>
              </a:lnSpc>
            </a:pPr>
            <a:r>
              <a:rPr lang="en-US" sz="2628" spc="-78">
                <a:solidFill>
                  <a:srgbClr val="132E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모든 feature들을 넣어주면 모델이 오히려 잘 예측할 줄 </a:t>
            </a:r>
          </a:p>
          <a:p>
            <a:pPr algn="ctr">
              <a:lnSpc>
                <a:spcPts val="3153"/>
              </a:lnSpc>
            </a:pPr>
            <a:r>
              <a:rPr lang="en-US" sz="2628" spc="-78">
                <a:solidFill>
                  <a:srgbClr val="132E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알았지만 적당한 feature를 넣어주는게 오히려 성능이 좋다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812794" y="4895056"/>
            <a:ext cx="8756364" cy="3736268"/>
          </a:xfrm>
          <a:custGeom>
            <a:avLst/>
            <a:gdLst/>
            <a:ahLst/>
            <a:cxnLst/>
            <a:rect r="r" b="b" t="t" l="l"/>
            <a:pathLst>
              <a:path h="3736268" w="8756364">
                <a:moveTo>
                  <a:pt x="0" y="0"/>
                </a:moveTo>
                <a:lnTo>
                  <a:pt x="8756364" y="0"/>
                </a:lnTo>
                <a:lnTo>
                  <a:pt x="8756364" y="3736269"/>
                </a:lnTo>
                <a:lnTo>
                  <a:pt x="0" y="3736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4404" y="5460030"/>
            <a:ext cx="7242341" cy="685086"/>
          </a:xfrm>
          <a:custGeom>
            <a:avLst/>
            <a:gdLst/>
            <a:ahLst/>
            <a:cxnLst/>
            <a:rect r="r" b="b" t="t" l="l"/>
            <a:pathLst>
              <a:path h="685086" w="7242341">
                <a:moveTo>
                  <a:pt x="0" y="0"/>
                </a:moveTo>
                <a:lnTo>
                  <a:pt x="7242341" y="0"/>
                </a:lnTo>
                <a:lnTo>
                  <a:pt x="7242341" y="685086"/>
                </a:lnTo>
                <a:lnTo>
                  <a:pt x="0" y="685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61" t="-15282" r="-1692" b="-15497"/>
            </a:stretch>
          </a:blipFill>
          <a:ln w="19050" cap="sq">
            <a:solidFill>
              <a:srgbClr val="D9D9D9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94404" y="7460412"/>
            <a:ext cx="7242341" cy="1060479"/>
          </a:xfrm>
          <a:custGeom>
            <a:avLst/>
            <a:gdLst/>
            <a:ahLst/>
            <a:cxnLst/>
            <a:rect r="r" b="b" t="t" l="l"/>
            <a:pathLst>
              <a:path h="1060479" w="7242341">
                <a:moveTo>
                  <a:pt x="0" y="0"/>
                </a:moveTo>
                <a:lnTo>
                  <a:pt x="7242341" y="0"/>
                </a:lnTo>
                <a:lnTo>
                  <a:pt x="7242341" y="1060479"/>
                </a:lnTo>
                <a:lnTo>
                  <a:pt x="0" y="106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47" t="-12816" r="0" b="0"/>
            </a:stretch>
          </a:blipFill>
          <a:ln w="19050" cap="sq">
            <a:solidFill>
              <a:srgbClr val="D9D9D9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56694" y="4451668"/>
            <a:ext cx="962725" cy="962725"/>
          </a:xfrm>
          <a:custGeom>
            <a:avLst/>
            <a:gdLst/>
            <a:ahLst/>
            <a:cxnLst/>
            <a:rect r="r" b="b" t="t" l="l"/>
            <a:pathLst>
              <a:path h="962725" w="962725">
                <a:moveTo>
                  <a:pt x="0" y="0"/>
                </a:moveTo>
                <a:lnTo>
                  <a:pt x="962725" y="0"/>
                </a:lnTo>
                <a:lnTo>
                  <a:pt x="962725" y="962725"/>
                </a:lnTo>
                <a:lnTo>
                  <a:pt x="0" y="9627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56694" y="6524770"/>
            <a:ext cx="962725" cy="962725"/>
          </a:xfrm>
          <a:custGeom>
            <a:avLst/>
            <a:gdLst/>
            <a:ahLst/>
            <a:cxnLst/>
            <a:rect r="r" b="b" t="t" l="l"/>
            <a:pathLst>
              <a:path h="962725" w="962725">
                <a:moveTo>
                  <a:pt x="0" y="0"/>
                </a:moveTo>
                <a:lnTo>
                  <a:pt x="962725" y="0"/>
                </a:lnTo>
                <a:lnTo>
                  <a:pt x="962725" y="962726"/>
                </a:lnTo>
                <a:lnTo>
                  <a:pt x="0" y="9627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33719" y="6786433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번 실험에서 채택한 피처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451439" y="3032443"/>
            <a:ext cx="7479075" cy="1536610"/>
          </a:xfrm>
          <a:custGeom>
            <a:avLst/>
            <a:gdLst/>
            <a:ahLst/>
            <a:cxnLst/>
            <a:rect r="r" b="b" t="t" l="l"/>
            <a:pathLst>
              <a:path h="1536610" w="7479075">
                <a:moveTo>
                  <a:pt x="0" y="0"/>
                </a:moveTo>
                <a:lnTo>
                  <a:pt x="7479074" y="0"/>
                </a:lnTo>
                <a:lnTo>
                  <a:pt x="7479074" y="1536609"/>
                </a:lnTo>
                <a:lnTo>
                  <a:pt x="0" y="15366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7736745" y="5802573"/>
            <a:ext cx="1076049" cy="96061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7" id="17"/>
          <p:cNvSpPr/>
          <p:nvPr/>
        </p:nvSpPr>
        <p:spPr>
          <a:xfrm flipV="true">
            <a:off x="7736745" y="6763191"/>
            <a:ext cx="1076049" cy="122746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18" id="18"/>
          <p:cNvGrpSpPr/>
          <p:nvPr/>
        </p:nvGrpSpPr>
        <p:grpSpPr>
          <a:xfrm rot="0">
            <a:off x="14449390" y="4989260"/>
            <a:ext cx="946545" cy="3661115"/>
            <a:chOff x="0" y="0"/>
            <a:chExt cx="201037" cy="77758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1037" cy="777585"/>
            </a:xfrm>
            <a:custGeom>
              <a:avLst/>
              <a:gdLst/>
              <a:ahLst/>
              <a:cxnLst/>
              <a:rect r="r" b="b" t="t" l="l"/>
              <a:pathLst>
                <a:path h="777585" w="201037">
                  <a:moveTo>
                    <a:pt x="0" y="0"/>
                  </a:moveTo>
                  <a:lnTo>
                    <a:pt x="201037" y="0"/>
                  </a:lnTo>
                  <a:lnTo>
                    <a:pt x="201037" y="777585"/>
                  </a:lnTo>
                  <a:lnTo>
                    <a:pt x="0" y="7775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7344C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01037" cy="825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699183" y="7990652"/>
            <a:ext cx="2462662" cy="2799504"/>
          </a:xfrm>
          <a:custGeom>
            <a:avLst/>
            <a:gdLst/>
            <a:ahLst/>
            <a:cxnLst/>
            <a:rect r="r" b="b" t="t" l="l"/>
            <a:pathLst>
              <a:path h="2799504" w="2462662">
                <a:moveTo>
                  <a:pt x="0" y="0"/>
                </a:moveTo>
                <a:lnTo>
                  <a:pt x="2462661" y="0"/>
                </a:lnTo>
                <a:lnTo>
                  <a:pt x="2462661" y="2799504"/>
                </a:lnTo>
                <a:lnTo>
                  <a:pt x="0" y="2799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63659" t="-2085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05.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1340501"/>
            <a:ext cx="60127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모델링 및 성능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3032443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</a:t>
            </a:r>
            <a:r>
              <a:rPr lang="en-US" sz="3300" spc="-99">
                <a:solidFill>
                  <a:srgbClr val="F7344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WINDOW_SIZE</a:t>
            </a: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 따른 성능 실험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3719" y="4722560"/>
            <a:ext cx="747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번 실험에서 채택한 모델 구조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80995" y="3305447"/>
            <a:ext cx="6419963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100" spc="-93">
                <a:solidFill>
                  <a:srgbClr val="05060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WINDOW_SIZE의 값만을 </a:t>
            </a:r>
          </a:p>
          <a:p>
            <a:pPr algn="ctr">
              <a:lnSpc>
                <a:spcPts val="3720"/>
              </a:lnSpc>
            </a:pPr>
            <a:r>
              <a:rPr lang="en-US" sz="3100" spc="-93">
                <a:solidFill>
                  <a:srgbClr val="05060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변경하며 성능을 비교한 실험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144000" y="8867775"/>
            <a:ext cx="641996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78">
                <a:solidFill>
                  <a:srgbClr val="05060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#2를 제외하고는 WINDOW_SIZE에 따른</a:t>
            </a:r>
          </a:p>
          <a:p>
            <a:pPr algn="ctr">
              <a:lnSpc>
                <a:spcPts val="3120"/>
              </a:lnSpc>
            </a:pPr>
            <a:r>
              <a:rPr lang="en-US" sz="2600" spc="-78">
                <a:solidFill>
                  <a:srgbClr val="05060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성능 변화에 큰 차이가 없는 것을 확인함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7150" y="1543038"/>
            <a:ext cx="18288000" cy="7962924"/>
            <a:chOff x="0" y="0"/>
            <a:chExt cx="4816593" cy="20972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2097231"/>
            </a:xfrm>
            <a:custGeom>
              <a:avLst/>
              <a:gdLst/>
              <a:ahLst/>
              <a:cxnLst/>
              <a:rect r="r" b="b" t="t" l="l"/>
              <a:pathLst>
                <a:path h="209723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97231"/>
                  </a:lnTo>
                  <a:lnTo>
                    <a:pt x="0" y="2097231"/>
                  </a:lnTo>
                  <a:close/>
                </a:path>
              </a:pathLst>
            </a:custGeom>
            <a:solidFill>
              <a:srgbClr val="132E8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816593" cy="2144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09746" y="2559350"/>
            <a:ext cx="8068508" cy="5168300"/>
            <a:chOff x="0" y="0"/>
            <a:chExt cx="520287" cy="3332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0287" cy="333271"/>
            </a:xfrm>
            <a:custGeom>
              <a:avLst/>
              <a:gdLst/>
              <a:ahLst/>
              <a:cxnLst/>
              <a:rect r="r" b="b" t="t" l="l"/>
              <a:pathLst>
                <a:path h="333271" w="520287">
                  <a:moveTo>
                    <a:pt x="0" y="0"/>
                  </a:moveTo>
                  <a:lnTo>
                    <a:pt x="520287" y="0"/>
                  </a:lnTo>
                  <a:lnTo>
                    <a:pt x="520287" y="333271"/>
                  </a:lnTo>
                  <a:lnTo>
                    <a:pt x="0" y="333271"/>
                  </a:lnTo>
                  <a:close/>
                </a:path>
              </a:pathLst>
            </a:custGeom>
            <a:solidFill>
              <a:srgbClr val="132E85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20287" cy="380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27121" y="4752975"/>
            <a:ext cx="48337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FE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프로젝트 개요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35358" y="4565968"/>
            <a:ext cx="3984664" cy="3984664"/>
          </a:xfrm>
          <a:custGeom>
            <a:avLst/>
            <a:gdLst/>
            <a:ahLst/>
            <a:cxnLst/>
            <a:rect r="r" b="b" t="t" l="l"/>
            <a:pathLst>
              <a:path h="3984664" w="3984664">
                <a:moveTo>
                  <a:pt x="0" y="0"/>
                </a:moveTo>
                <a:lnTo>
                  <a:pt x="3984664" y="0"/>
                </a:lnTo>
                <a:lnTo>
                  <a:pt x="3984664" y="3984664"/>
                </a:lnTo>
                <a:lnTo>
                  <a:pt x="0" y="3984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35844" y="4150587"/>
            <a:ext cx="7479075" cy="1536610"/>
          </a:xfrm>
          <a:custGeom>
            <a:avLst/>
            <a:gdLst/>
            <a:ahLst/>
            <a:cxnLst/>
            <a:rect r="r" b="b" t="t" l="l"/>
            <a:pathLst>
              <a:path h="1536610" w="7479075">
                <a:moveTo>
                  <a:pt x="0" y="0"/>
                </a:moveTo>
                <a:lnTo>
                  <a:pt x="7479075" y="0"/>
                </a:lnTo>
                <a:lnTo>
                  <a:pt x="7479075" y="1536610"/>
                </a:lnTo>
                <a:lnTo>
                  <a:pt x="0" y="1536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53667" y="5276417"/>
            <a:ext cx="11305633" cy="3322625"/>
          </a:xfrm>
          <a:custGeom>
            <a:avLst/>
            <a:gdLst/>
            <a:ahLst/>
            <a:cxnLst/>
            <a:rect r="r" b="b" t="t" l="l"/>
            <a:pathLst>
              <a:path h="3322625" w="11305633">
                <a:moveTo>
                  <a:pt x="0" y="0"/>
                </a:moveTo>
                <a:lnTo>
                  <a:pt x="11305633" y="0"/>
                </a:lnTo>
                <a:lnTo>
                  <a:pt x="11305633" y="3322625"/>
                </a:lnTo>
                <a:lnTo>
                  <a:pt x="0" y="33226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5338" b="-208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05.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340501"/>
            <a:ext cx="60127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모델링 및 성능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022918"/>
            <a:ext cx="199899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spc="-12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결론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64384" y="2835114"/>
            <a:ext cx="782199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WINDOW_SIZE를 20으로 하여 8월 29일의 </a:t>
            </a:r>
          </a:p>
          <a:p>
            <a:pPr algn="ctr">
              <a:lnSpc>
                <a:spcPts val="3600"/>
              </a:lnSpc>
            </a:pPr>
            <a:r>
              <a:rPr lang="en-US" sz="3000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삼성전자(005930) 주가를 예측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4352492"/>
            <a:ext cx="465424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spc="-12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TODAY ! 의 종가는?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753920" y="8922892"/>
            <a:ext cx="1157035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2900" spc="-8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71,278원으로 예측할 수 있지만, 2번 실험과 3번 실험에서 </a:t>
            </a:r>
            <a:r>
              <a:rPr lang="en-US" sz="2900" spc="-87">
                <a:solidFill>
                  <a:srgbClr val="F7344C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예측가와 실제가의</a:t>
            </a:r>
          </a:p>
          <a:p>
            <a:pPr algn="ctr">
              <a:lnSpc>
                <a:spcPts val="3480"/>
              </a:lnSpc>
            </a:pPr>
            <a:r>
              <a:rPr lang="en-US" sz="2900" spc="-87">
                <a:solidFill>
                  <a:srgbClr val="F7344C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일관적인 가격 차이를 생각하여</a:t>
            </a:r>
            <a:r>
              <a:rPr lang="en-US" sz="2900" spc="-87">
                <a:solidFill>
                  <a:srgbClr val="05060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약 5천원 정도 더하면</a:t>
            </a:r>
            <a:r>
              <a:rPr lang="en-US" sz="2900" spc="-87">
                <a:solidFill>
                  <a:srgbClr val="05060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00" spc="-87">
                <a:solidFill>
                  <a:srgbClr val="F7344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76,300원</a:t>
            </a:r>
            <a:r>
              <a:rPr lang="en-US" sz="2900" spc="-87">
                <a:solidFill>
                  <a:srgbClr val="F7344C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정도로 예측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1543038"/>
            <a:ext cx="18288000" cy="7962924"/>
            <a:chOff x="0" y="0"/>
            <a:chExt cx="4816593" cy="20972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2" cy="2097231"/>
            </a:xfrm>
            <a:custGeom>
              <a:avLst/>
              <a:gdLst/>
              <a:ahLst/>
              <a:cxnLst/>
              <a:rect r="r" b="b" t="t" l="l"/>
              <a:pathLst>
                <a:path h="209723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97231"/>
                  </a:lnTo>
                  <a:lnTo>
                    <a:pt x="0" y="2097231"/>
                  </a:lnTo>
                  <a:close/>
                </a:path>
              </a:pathLst>
            </a:custGeom>
            <a:solidFill>
              <a:srgbClr val="132E8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816593" cy="2144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09746" y="2559350"/>
            <a:ext cx="8068508" cy="5168300"/>
            <a:chOff x="0" y="0"/>
            <a:chExt cx="520287" cy="3332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0287" cy="333271"/>
            </a:xfrm>
            <a:custGeom>
              <a:avLst/>
              <a:gdLst/>
              <a:ahLst/>
              <a:cxnLst/>
              <a:rect r="r" b="b" t="t" l="l"/>
              <a:pathLst>
                <a:path h="333271" w="520287">
                  <a:moveTo>
                    <a:pt x="0" y="0"/>
                  </a:moveTo>
                  <a:lnTo>
                    <a:pt x="520287" y="0"/>
                  </a:lnTo>
                  <a:lnTo>
                    <a:pt x="520287" y="333271"/>
                  </a:lnTo>
                  <a:lnTo>
                    <a:pt x="0" y="333271"/>
                  </a:lnTo>
                  <a:close/>
                </a:path>
              </a:pathLst>
            </a:custGeom>
            <a:solidFill>
              <a:srgbClr val="132E85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20287" cy="380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156635" y="4732674"/>
            <a:ext cx="426363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결과 및 한계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878708" y="2776941"/>
            <a:ext cx="6370757" cy="6370757"/>
          </a:xfrm>
          <a:custGeom>
            <a:avLst/>
            <a:gdLst/>
            <a:ahLst/>
            <a:cxnLst/>
            <a:rect r="r" b="b" t="t" l="l"/>
            <a:pathLst>
              <a:path h="6370757" w="6370757">
                <a:moveTo>
                  <a:pt x="0" y="0"/>
                </a:moveTo>
                <a:lnTo>
                  <a:pt x="6370756" y="0"/>
                </a:lnTo>
                <a:lnTo>
                  <a:pt x="6370756" y="6370757"/>
                </a:lnTo>
                <a:lnTo>
                  <a:pt x="0" y="6370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76759" y="7130053"/>
            <a:ext cx="7047919" cy="4333105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2038536" y="2871273"/>
            <a:ext cx="6523696" cy="6523696"/>
          </a:xfrm>
          <a:custGeom>
            <a:avLst/>
            <a:gdLst/>
            <a:ahLst/>
            <a:cxnLst/>
            <a:rect r="r" b="b" t="t" l="l"/>
            <a:pathLst>
              <a:path h="6523696" w="6523696">
                <a:moveTo>
                  <a:pt x="0" y="0"/>
                </a:moveTo>
                <a:lnTo>
                  <a:pt x="6523696" y="0"/>
                </a:lnTo>
                <a:lnTo>
                  <a:pt x="6523696" y="6523697"/>
                </a:lnTo>
                <a:lnTo>
                  <a:pt x="0" y="65236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51718" y="3086955"/>
            <a:ext cx="3897332" cy="921188"/>
          </a:xfrm>
          <a:custGeom>
            <a:avLst/>
            <a:gdLst/>
            <a:ahLst/>
            <a:cxnLst/>
            <a:rect r="r" b="b" t="t" l="l"/>
            <a:pathLst>
              <a:path h="921188" w="3897332">
                <a:moveTo>
                  <a:pt x="0" y="0"/>
                </a:moveTo>
                <a:lnTo>
                  <a:pt x="3897332" y="0"/>
                </a:lnTo>
                <a:lnTo>
                  <a:pt x="3897332" y="921187"/>
                </a:lnTo>
                <a:lnTo>
                  <a:pt x="0" y="9211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15420" y="3086955"/>
            <a:ext cx="3897332" cy="921188"/>
          </a:xfrm>
          <a:custGeom>
            <a:avLst/>
            <a:gdLst/>
            <a:ahLst/>
            <a:cxnLst/>
            <a:rect r="r" b="b" t="t" l="l"/>
            <a:pathLst>
              <a:path h="921188" w="3897332">
                <a:moveTo>
                  <a:pt x="0" y="0"/>
                </a:moveTo>
                <a:lnTo>
                  <a:pt x="3897332" y="0"/>
                </a:lnTo>
                <a:lnTo>
                  <a:pt x="3897332" y="921187"/>
                </a:lnTo>
                <a:lnTo>
                  <a:pt x="0" y="9211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957812" y="3518973"/>
            <a:ext cx="6291653" cy="6363239"/>
          </a:xfrm>
          <a:custGeom>
            <a:avLst/>
            <a:gdLst/>
            <a:ahLst/>
            <a:cxnLst/>
            <a:rect r="r" b="b" t="t" l="l"/>
            <a:pathLst>
              <a:path h="6363239" w="6291653">
                <a:moveTo>
                  <a:pt x="0" y="0"/>
                </a:moveTo>
                <a:lnTo>
                  <a:pt x="6291652" y="0"/>
                </a:lnTo>
                <a:lnTo>
                  <a:pt x="6291652" y="6363240"/>
                </a:lnTo>
                <a:lnTo>
                  <a:pt x="0" y="63632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57175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06.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340501"/>
            <a:ext cx="60127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결과 및 한계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35774" y="3214173"/>
            <a:ext cx="1504838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4300" spc="-12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71995" y="3185598"/>
            <a:ext cx="2015735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4300" spc="-12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한계점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85532" y="4722517"/>
            <a:ext cx="6029704" cy="2957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4" indent="-302262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양방향 LSTM 모델</a:t>
            </a:r>
            <a:r>
              <a:rPr lang="en-US" sz="2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이용하여,      베이스 모델보다 향상된 성능을 보임</a:t>
            </a:r>
          </a:p>
          <a:p>
            <a:pPr algn="l">
              <a:lnSpc>
                <a:spcPts val="3920"/>
              </a:lnSpc>
            </a:pPr>
          </a:p>
          <a:p>
            <a:pPr algn="l" marL="604524" indent="-302262" lvl="1">
              <a:lnSpc>
                <a:spcPts val="3920"/>
              </a:lnSpc>
              <a:buFont typeface="Arial"/>
              <a:buChar char="•"/>
            </a:pPr>
            <a:r>
              <a:rPr lang="en-US" sz="2800" spc="4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기존 프로젝트 목적에 부합하는</a:t>
            </a:r>
          </a:p>
          <a:p>
            <a:pPr algn="l">
              <a:lnSpc>
                <a:spcPts val="3920"/>
              </a:lnSpc>
            </a:pPr>
            <a:r>
              <a:rPr lang="en-US" sz="2800" spc="4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</a:t>
            </a:r>
            <a:r>
              <a:rPr lang="en-US" sz="2800" spc="4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파생 변수</a:t>
            </a:r>
            <a:r>
              <a:rPr lang="en-US" sz="2800" spc="4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설계, 가공해</a:t>
            </a:r>
          </a:p>
          <a:p>
            <a:pPr algn="l">
              <a:lnSpc>
                <a:spcPts val="3920"/>
              </a:lnSpc>
            </a:pPr>
            <a:r>
              <a:rPr lang="en-US" sz="2800" spc="4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시계열 모델에 반영하고 검증함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29007" y="4218193"/>
            <a:ext cx="72628" cy="6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,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244292" y="4274842"/>
            <a:ext cx="5639587" cy="4758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4" indent="-302262" lvl="1">
              <a:lnSpc>
                <a:spcPts val="3920"/>
              </a:lnSpc>
              <a:buFont typeface="Arial"/>
              <a:buChar char="•"/>
            </a:pPr>
            <a:r>
              <a:rPr lang="en-US" sz="2800" spc="4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뉴스기사 감성분석에서 </a:t>
            </a:r>
            <a:r>
              <a:rPr lang="en-US" sz="2800" spc="4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오타수정</a:t>
            </a:r>
            <a:r>
              <a:rPr lang="en-US" sz="2800" spc="4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00" spc="4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HANSPELL 라이브러리의</a:t>
            </a:r>
          </a:p>
          <a:p>
            <a:pPr algn="l">
              <a:lnSpc>
                <a:spcPts val="3920"/>
              </a:lnSpc>
            </a:pPr>
            <a:r>
              <a:rPr lang="en-US" sz="2800" spc="4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</a:t>
            </a:r>
            <a:r>
              <a:rPr lang="en-US" sz="2800" spc="4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오류 해결이 미흡했던 점 </a:t>
            </a:r>
          </a:p>
          <a:p>
            <a:pPr algn="l">
              <a:lnSpc>
                <a:spcPts val="3920"/>
              </a:lnSpc>
            </a:pPr>
            <a:r>
              <a:rPr lang="en-US" sz="2800" spc="4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</a:t>
            </a:r>
            <a:r>
              <a:rPr lang="en-US" sz="2800" spc="4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(none type error)</a:t>
            </a:r>
          </a:p>
          <a:p>
            <a:pPr algn="l">
              <a:lnSpc>
                <a:spcPts val="2520"/>
              </a:lnSpc>
            </a:pPr>
          </a:p>
          <a:p>
            <a:pPr algn="l" marL="604524" indent="-302262" lvl="1">
              <a:lnSpc>
                <a:spcPts val="3920"/>
              </a:lnSpc>
              <a:buFont typeface="Arial"/>
              <a:buChar char="•"/>
            </a:pPr>
            <a:r>
              <a:rPr lang="en-US" sz="2800" spc="4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뉴스기사 분석 과정에서 기사를  </a:t>
            </a:r>
            <a:r>
              <a:rPr lang="en-US" sz="2800" spc="4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요약하는 방법</a:t>
            </a:r>
            <a:r>
              <a:rPr lang="en-US" sz="2800" spc="4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시도했으나,    시간이 상당히 소요되어 해당    분석 방법을 사용하지 못한 점</a:t>
            </a:r>
          </a:p>
          <a:p>
            <a:pPr algn="l">
              <a:lnSpc>
                <a:spcPts val="3920"/>
              </a:lnSpc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2E8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4647" y="1386979"/>
            <a:ext cx="16769130" cy="8229600"/>
            <a:chOff x="0" y="0"/>
            <a:chExt cx="4416561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656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416561">
                  <a:moveTo>
                    <a:pt x="0" y="0"/>
                  </a:moveTo>
                  <a:lnTo>
                    <a:pt x="4416561" y="0"/>
                  </a:lnTo>
                  <a:lnTo>
                    <a:pt x="441656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416561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04800"/>
            <a:ext cx="60127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References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8028" y="2623187"/>
            <a:ext cx="15420788" cy="499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 spc="-96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[1] 기술 분석과 환경요소를 이용한 주가 예측률 향상을 위한 딥러닝 병렬 모델(2023) </a:t>
            </a:r>
          </a:p>
          <a:p>
            <a:pPr algn="l">
              <a:lnSpc>
                <a:spcPts val="5760"/>
              </a:lnSpc>
            </a:pPr>
            <a:r>
              <a:rPr lang="en-US" sz="3200" spc="-96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- 황주훈, 김창복</a:t>
            </a:r>
          </a:p>
          <a:p>
            <a:pPr algn="l">
              <a:lnSpc>
                <a:spcPts val="5760"/>
              </a:lnSpc>
            </a:pPr>
            <a:r>
              <a:rPr lang="en-US" sz="3200" spc="-96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[2] 뉴스 감성 분석을 이용한 딥러닝 기반 주가 예측에 대한 연구(2022) - 강두원 외 3인</a:t>
            </a:r>
          </a:p>
          <a:p>
            <a:pPr algn="l">
              <a:lnSpc>
                <a:spcPts val="5760"/>
              </a:lnSpc>
            </a:pPr>
            <a:r>
              <a:rPr lang="en-US" sz="3200" spc="-96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[3] 해외지수와 투자자별 매매 동향에 따른 딥러닝 기반 주가 등락 예측(2021) - 김태승, 이수원</a:t>
            </a:r>
          </a:p>
          <a:p>
            <a:pPr algn="l">
              <a:lnSpc>
                <a:spcPts val="5760"/>
              </a:lnSpc>
            </a:pPr>
            <a:r>
              <a:rPr lang="en-US" sz="3200" spc="-96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[4] LSTM을 이용한 주가 예측: 기술 지표, 거시 경제 지표, 시장 심리의 조합을 중심으로(2021)  </a:t>
            </a:r>
          </a:p>
          <a:p>
            <a:pPr algn="l">
              <a:lnSpc>
                <a:spcPts val="5760"/>
              </a:lnSpc>
            </a:pPr>
            <a:r>
              <a:rPr lang="en-US" sz="3200" spc="-96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- 한태동</a:t>
            </a:r>
          </a:p>
          <a:p>
            <a:pPr algn="l">
              <a:lnSpc>
                <a:spcPts val="5760"/>
              </a:lnSpc>
            </a:pPr>
            <a:r>
              <a:rPr lang="en-US" sz="3200" spc="-96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[5] BLSTM을 이용한 주가 예측 시스템 연구(2020) - 홍성혁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2E8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675846" y="4752975"/>
            <a:ext cx="293630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2494602" y="4933950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498520" y="2976966"/>
            <a:ext cx="11290960" cy="898559"/>
            <a:chOff x="0" y="0"/>
            <a:chExt cx="2973751" cy="2366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73751" cy="236658"/>
            </a:xfrm>
            <a:custGeom>
              <a:avLst/>
              <a:gdLst/>
              <a:ahLst/>
              <a:cxnLst/>
              <a:rect r="r" b="b" t="t" l="l"/>
              <a:pathLst>
                <a:path h="236658" w="2973751">
                  <a:moveTo>
                    <a:pt x="2770551" y="0"/>
                  </a:moveTo>
                  <a:cubicBezTo>
                    <a:pt x="2882775" y="0"/>
                    <a:pt x="2973751" y="52978"/>
                    <a:pt x="2973751" y="118329"/>
                  </a:cubicBezTo>
                  <a:cubicBezTo>
                    <a:pt x="2973751" y="183680"/>
                    <a:pt x="2882775" y="236658"/>
                    <a:pt x="2770551" y="236658"/>
                  </a:cubicBezTo>
                  <a:lnTo>
                    <a:pt x="203200" y="236658"/>
                  </a:lnTo>
                  <a:cubicBezTo>
                    <a:pt x="90976" y="236658"/>
                    <a:pt x="0" y="183680"/>
                    <a:pt x="0" y="118329"/>
                  </a:cubicBezTo>
                  <a:cubicBezTo>
                    <a:pt x="0" y="5297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2E8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2973751" cy="236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554164" y="8326269"/>
            <a:ext cx="1058003" cy="616287"/>
          </a:xfrm>
          <a:custGeom>
            <a:avLst/>
            <a:gdLst/>
            <a:ahLst/>
            <a:cxnLst/>
            <a:rect r="r" b="b" t="t" l="l"/>
            <a:pathLst>
              <a:path h="616287" w="1058003">
                <a:moveTo>
                  <a:pt x="0" y="0"/>
                </a:moveTo>
                <a:lnTo>
                  <a:pt x="1058003" y="0"/>
                </a:lnTo>
                <a:lnTo>
                  <a:pt x="1058003" y="616287"/>
                </a:lnTo>
                <a:lnTo>
                  <a:pt x="0" y="616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95740" y="4532751"/>
            <a:ext cx="5736568" cy="2868284"/>
          </a:xfrm>
          <a:custGeom>
            <a:avLst/>
            <a:gdLst/>
            <a:ahLst/>
            <a:cxnLst/>
            <a:rect r="r" b="b" t="t" l="l"/>
            <a:pathLst>
              <a:path h="2868284" w="5736568">
                <a:moveTo>
                  <a:pt x="0" y="0"/>
                </a:moveTo>
                <a:lnTo>
                  <a:pt x="5736569" y="0"/>
                </a:lnTo>
                <a:lnTo>
                  <a:pt x="5736569" y="2868284"/>
                </a:lnTo>
                <a:lnTo>
                  <a:pt x="0" y="2868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2034022" y="4883674"/>
            <a:ext cx="5516593" cy="2517361"/>
          </a:xfrm>
          <a:custGeom>
            <a:avLst/>
            <a:gdLst/>
            <a:ahLst/>
            <a:cxnLst/>
            <a:rect r="r" b="b" t="t" l="l"/>
            <a:pathLst>
              <a:path h="2517361" w="5516593">
                <a:moveTo>
                  <a:pt x="0" y="0"/>
                </a:moveTo>
                <a:lnTo>
                  <a:pt x="5516593" y="0"/>
                </a:lnTo>
                <a:lnTo>
                  <a:pt x="5516593" y="2517361"/>
                </a:lnTo>
                <a:lnTo>
                  <a:pt x="0" y="25173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6292814" y="5343135"/>
            <a:ext cx="5580702" cy="2030479"/>
          </a:xfrm>
          <a:custGeom>
            <a:avLst/>
            <a:gdLst/>
            <a:ahLst/>
            <a:cxnLst/>
            <a:rect r="r" b="b" t="t" l="l"/>
            <a:pathLst>
              <a:path h="2030479" w="5580702">
                <a:moveTo>
                  <a:pt x="0" y="0"/>
                </a:moveTo>
                <a:lnTo>
                  <a:pt x="5580702" y="0"/>
                </a:lnTo>
                <a:lnTo>
                  <a:pt x="5580702" y="2030479"/>
                </a:lnTo>
                <a:lnTo>
                  <a:pt x="0" y="20304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9" id="19"/>
          <p:cNvGrpSpPr/>
          <p:nvPr/>
        </p:nvGrpSpPr>
        <p:grpSpPr>
          <a:xfrm rot="0">
            <a:off x="9248775" y="9162302"/>
            <a:ext cx="2567591" cy="665409"/>
            <a:chOff x="0" y="0"/>
            <a:chExt cx="676238" cy="17525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76238" cy="175252"/>
            </a:xfrm>
            <a:custGeom>
              <a:avLst/>
              <a:gdLst/>
              <a:ahLst/>
              <a:cxnLst/>
              <a:rect r="r" b="b" t="t" l="l"/>
              <a:pathLst>
                <a:path h="175252" w="676238">
                  <a:moveTo>
                    <a:pt x="0" y="0"/>
                  </a:moveTo>
                  <a:lnTo>
                    <a:pt x="676238" y="0"/>
                  </a:lnTo>
                  <a:lnTo>
                    <a:pt x="676238" y="175252"/>
                  </a:lnTo>
                  <a:lnTo>
                    <a:pt x="0" y="175252"/>
                  </a:lnTo>
                  <a:close/>
                </a:path>
              </a:pathLst>
            </a:custGeom>
            <a:solidFill>
              <a:srgbClr val="004AAD">
                <a:alpha val="2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676238" cy="222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01.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1340501"/>
            <a:ext cx="60127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프로젝트 개요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155888" y="3169071"/>
            <a:ext cx="3976223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10만 전자는 언제쯤..?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27475" y="9247356"/>
            <a:ext cx="1710642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개별 요소들의 결합을 통해 예측 성능 향상 을 도모하자.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052781" y="7821289"/>
            <a:ext cx="747907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-6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투자자별 매매동향 반영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43628" y="7821289"/>
            <a:ext cx="747907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-6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뉴스 기사 반영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-475513" y="7821289"/>
            <a:ext cx="747907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-6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기술적 지표 반영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1543038"/>
            <a:ext cx="18288000" cy="7962924"/>
            <a:chOff x="0" y="0"/>
            <a:chExt cx="4816593" cy="20972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2" cy="2097231"/>
            </a:xfrm>
            <a:custGeom>
              <a:avLst/>
              <a:gdLst/>
              <a:ahLst/>
              <a:cxnLst/>
              <a:rect r="r" b="b" t="t" l="l"/>
              <a:pathLst>
                <a:path h="209723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97231"/>
                  </a:lnTo>
                  <a:lnTo>
                    <a:pt x="0" y="2097231"/>
                  </a:lnTo>
                  <a:close/>
                </a:path>
              </a:pathLst>
            </a:custGeom>
            <a:solidFill>
              <a:srgbClr val="132E8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816593" cy="2144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09746" y="2559350"/>
            <a:ext cx="8068508" cy="5168300"/>
            <a:chOff x="0" y="0"/>
            <a:chExt cx="520287" cy="3332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0287" cy="333271"/>
            </a:xfrm>
            <a:custGeom>
              <a:avLst/>
              <a:gdLst/>
              <a:ahLst/>
              <a:cxnLst/>
              <a:rect r="r" b="b" t="t" l="l"/>
              <a:pathLst>
                <a:path h="333271" w="520287">
                  <a:moveTo>
                    <a:pt x="0" y="0"/>
                  </a:moveTo>
                  <a:lnTo>
                    <a:pt x="520287" y="0"/>
                  </a:lnTo>
                  <a:lnTo>
                    <a:pt x="520287" y="333271"/>
                  </a:lnTo>
                  <a:lnTo>
                    <a:pt x="0" y="333271"/>
                  </a:lnTo>
                  <a:close/>
                </a:path>
              </a:pathLst>
            </a:custGeom>
            <a:solidFill>
              <a:srgbClr val="132E85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20287" cy="380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779993" y="4732674"/>
            <a:ext cx="513121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세부 파이프라인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700" y="3875422"/>
            <a:ext cx="1552163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442950" y="3398859"/>
            <a:ext cx="584740" cy="953126"/>
          </a:xfrm>
          <a:custGeom>
            <a:avLst/>
            <a:gdLst/>
            <a:ahLst/>
            <a:cxnLst/>
            <a:rect r="r" b="b" t="t" l="l"/>
            <a:pathLst>
              <a:path h="953126" w="584740">
                <a:moveTo>
                  <a:pt x="0" y="0"/>
                </a:moveTo>
                <a:lnTo>
                  <a:pt x="584740" y="0"/>
                </a:lnTo>
                <a:lnTo>
                  <a:pt x="584740" y="953126"/>
                </a:lnTo>
                <a:lnTo>
                  <a:pt x="0" y="953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56313" y="3398859"/>
            <a:ext cx="584740" cy="953126"/>
          </a:xfrm>
          <a:custGeom>
            <a:avLst/>
            <a:gdLst/>
            <a:ahLst/>
            <a:cxnLst/>
            <a:rect r="r" b="b" t="t" l="l"/>
            <a:pathLst>
              <a:path h="953126" w="584740">
                <a:moveTo>
                  <a:pt x="0" y="0"/>
                </a:moveTo>
                <a:lnTo>
                  <a:pt x="584740" y="0"/>
                </a:lnTo>
                <a:lnTo>
                  <a:pt x="584740" y="953126"/>
                </a:lnTo>
                <a:lnTo>
                  <a:pt x="0" y="953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28388" y="3398859"/>
            <a:ext cx="584740" cy="953126"/>
          </a:xfrm>
          <a:custGeom>
            <a:avLst/>
            <a:gdLst/>
            <a:ahLst/>
            <a:cxnLst/>
            <a:rect r="r" b="b" t="t" l="l"/>
            <a:pathLst>
              <a:path h="953126" w="584740">
                <a:moveTo>
                  <a:pt x="0" y="0"/>
                </a:moveTo>
                <a:lnTo>
                  <a:pt x="584740" y="0"/>
                </a:lnTo>
                <a:lnTo>
                  <a:pt x="584740" y="953126"/>
                </a:lnTo>
                <a:lnTo>
                  <a:pt x="0" y="953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20128" y="3398859"/>
            <a:ext cx="584740" cy="953126"/>
          </a:xfrm>
          <a:custGeom>
            <a:avLst/>
            <a:gdLst/>
            <a:ahLst/>
            <a:cxnLst/>
            <a:rect r="r" b="b" t="t" l="l"/>
            <a:pathLst>
              <a:path h="953126" w="584740">
                <a:moveTo>
                  <a:pt x="0" y="0"/>
                </a:moveTo>
                <a:lnTo>
                  <a:pt x="584740" y="0"/>
                </a:lnTo>
                <a:lnTo>
                  <a:pt x="584740" y="953126"/>
                </a:lnTo>
                <a:lnTo>
                  <a:pt x="0" y="953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6206262" y="3577647"/>
            <a:ext cx="688136" cy="595550"/>
          </a:xfrm>
          <a:custGeom>
            <a:avLst/>
            <a:gdLst/>
            <a:ahLst/>
            <a:cxnLst/>
            <a:rect r="r" b="b" t="t" l="l"/>
            <a:pathLst>
              <a:path h="595550" w="688136">
                <a:moveTo>
                  <a:pt x="0" y="0"/>
                </a:moveTo>
                <a:lnTo>
                  <a:pt x="688136" y="0"/>
                </a:lnTo>
                <a:lnTo>
                  <a:pt x="688136" y="595550"/>
                </a:lnTo>
                <a:lnTo>
                  <a:pt x="0" y="595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594530" y="5762625"/>
            <a:ext cx="18882530" cy="4998637"/>
            <a:chOff x="0" y="0"/>
            <a:chExt cx="4973177" cy="13165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973177" cy="1316513"/>
            </a:xfrm>
            <a:custGeom>
              <a:avLst/>
              <a:gdLst/>
              <a:ahLst/>
              <a:cxnLst/>
              <a:rect r="r" b="b" t="t" l="l"/>
              <a:pathLst>
                <a:path h="1316513" w="4973177">
                  <a:moveTo>
                    <a:pt x="0" y="0"/>
                  </a:moveTo>
                  <a:lnTo>
                    <a:pt x="4973177" y="0"/>
                  </a:lnTo>
                  <a:lnTo>
                    <a:pt x="4973177" y="1316513"/>
                  </a:lnTo>
                  <a:lnTo>
                    <a:pt x="0" y="1316513"/>
                  </a:lnTo>
                  <a:close/>
                </a:path>
              </a:pathLst>
            </a:custGeom>
            <a:solidFill>
              <a:srgbClr val="1E4C8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973177" cy="1364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4883255"/>
            <a:ext cx="3457921" cy="4622962"/>
            <a:chOff x="0" y="0"/>
            <a:chExt cx="910728" cy="12175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10728" cy="1217570"/>
            </a:xfrm>
            <a:custGeom>
              <a:avLst/>
              <a:gdLst/>
              <a:ahLst/>
              <a:cxnLst/>
              <a:rect r="r" b="b" t="t" l="l"/>
              <a:pathLst>
                <a:path h="1217570" w="910728">
                  <a:moveTo>
                    <a:pt x="114184" y="0"/>
                  </a:moveTo>
                  <a:lnTo>
                    <a:pt x="796545" y="0"/>
                  </a:lnTo>
                  <a:cubicBezTo>
                    <a:pt x="859607" y="0"/>
                    <a:pt x="910728" y="51122"/>
                    <a:pt x="910728" y="114184"/>
                  </a:cubicBezTo>
                  <a:lnTo>
                    <a:pt x="910728" y="1103387"/>
                  </a:lnTo>
                  <a:cubicBezTo>
                    <a:pt x="910728" y="1166448"/>
                    <a:pt x="859607" y="1217570"/>
                    <a:pt x="796545" y="1217570"/>
                  </a:cubicBezTo>
                  <a:lnTo>
                    <a:pt x="114184" y="1217570"/>
                  </a:lnTo>
                  <a:cubicBezTo>
                    <a:pt x="51122" y="1217570"/>
                    <a:pt x="0" y="1166448"/>
                    <a:pt x="0" y="1103387"/>
                  </a:cubicBezTo>
                  <a:lnTo>
                    <a:pt x="0" y="114184"/>
                  </a:lnTo>
                  <a:cubicBezTo>
                    <a:pt x="0" y="51122"/>
                    <a:pt x="51122" y="0"/>
                    <a:pt x="114184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D1CCE1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910728" cy="121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02.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1340501"/>
            <a:ext cx="60127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세부 파이프라인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619128" y="4883255"/>
            <a:ext cx="4003260" cy="4622962"/>
            <a:chOff x="0" y="0"/>
            <a:chExt cx="1054356" cy="121757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54356" cy="1217570"/>
            </a:xfrm>
            <a:custGeom>
              <a:avLst/>
              <a:gdLst/>
              <a:ahLst/>
              <a:cxnLst/>
              <a:rect r="r" b="b" t="t" l="l"/>
              <a:pathLst>
                <a:path h="1217570" w="1054356">
                  <a:moveTo>
                    <a:pt x="98629" y="0"/>
                  </a:moveTo>
                  <a:lnTo>
                    <a:pt x="955727" y="0"/>
                  </a:lnTo>
                  <a:cubicBezTo>
                    <a:pt x="981885" y="0"/>
                    <a:pt x="1006972" y="10391"/>
                    <a:pt x="1025469" y="28888"/>
                  </a:cubicBezTo>
                  <a:cubicBezTo>
                    <a:pt x="1043965" y="47384"/>
                    <a:pt x="1054356" y="72471"/>
                    <a:pt x="1054356" y="98629"/>
                  </a:cubicBezTo>
                  <a:lnTo>
                    <a:pt x="1054356" y="1118941"/>
                  </a:lnTo>
                  <a:cubicBezTo>
                    <a:pt x="1054356" y="1145099"/>
                    <a:pt x="1043965" y="1170186"/>
                    <a:pt x="1025469" y="1188682"/>
                  </a:cubicBezTo>
                  <a:cubicBezTo>
                    <a:pt x="1006972" y="1207179"/>
                    <a:pt x="981885" y="1217570"/>
                    <a:pt x="955727" y="1217570"/>
                  </a:cubicBezTo>
                  <a:lnTo>
                    <a:pt x="98629" y="1217570"/>
                  </a:lnTo>
                  <a:cubicBezTo>
                    <a:pt x="72471" y="1217570"/>
                    <a:pt x="47384" y="1207179"/>
                    <a:pt x="28888" y="1188682"/>
                  </a:cubicBezTo>
                  <a:cubicBezTo>
                    <a:pt x="10391" y="1170186"/>
                    <a:pt x="0" y="1145099"/>
                    <a:pt x="0" y="1118941"/>
                  </a:cubicBezTo>
                  <a:lnTo>
                    <a:pt x="0" y="98629"/>
                  </a:lnTo>
                  <a:cubicBezTo>
                    <a:pt x="0" y="72471"/>
                    <a:pt x="10391" y="47384"/>
                    <a:pt x="28888" y="28888"/>
                  </a:cubicBezTo>
                  <a:cubicBezTo>
                    <a:pt x="47384" y="10391"/>
                    <a:pt x="72471" y="0"/>
                    <a:pt x="98629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D1CCE1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1054356" cy="121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819722" y="4883255"/>
            <a:ext cx="3457921" cy="4622962"/>
            <a:chOff x="0" y="0"/>
            <a:chExt cx="910728" cy="121757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10728" cy="1217570"/>
            </a:xfrm>
            <a:custGeom>
              <a:avLst/>
              <a:gdLst/>
              <a:ahLst/>
              <a:cxnLst/>
              <a:rect r="r" b="b" t="t" l="l"/>
              <a:pathLst>
                <a:path h="1217570" w="910728">
                  <a:moveTo>
                    <a:pt x="114184" y="0"/>
                  </a:moveTo>
                  <a:lnTo>
                    <a:pt x="796545" y="0"/>
                  </a:lnTo>
                  <a:cubicBezTo>
                    <a:pt x="859607" y="0"/>
                    <a:pt x="910728" y="51122"/>
                    <a:pt x="910728" y="114184"/>
                  </a:cubicBezTo>
                  <a:lnTo>
                    <a:pt x="910728" y="1103387"/>
                  </a:lnTo>
                  <a:cubicBezTo>
                    <a:pt x="910728" y="1166448"/>
                    <a:pt x="859607" y="1217570"/>
                    <a:pt x="796545" y="1217570"/>
                  </a:cubicBezTo>
                  <a:lnTo>
                    <a:pt x="114184" y="1217570"/>
                  </a:lnTo>
                  <a:cubicBezTo>
                    <a:pt x="51122" y="1217570"/>
                    <a:pt x="0" y="1166448"/>
                    <a:pt x="0" y="1103387"/>
                  </a:cubicBezTo>
                  <a:lnTo>
                    <a:pt x="0" y="114184"/>
                  </a:lnTo>
                  <a:cubicBezTo>
                    <a:pt x="0" y="51122"/>
                    <a:pt x="51122" y="0"/>
                    <a:pt x="114184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D1CCE1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910728" cy="121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955762" y="4883255"/>
            <a:ext cx="3457921" cy="4622962"/>
            <a:chOff x="0" y="0"/>
            <a:chExt cx="910728" cy="121757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10728" cy="1217570"/>
            </a:xfrm>
            <a:custGeom>
              <a:avLst/>
              <a:gdLst/>
              <a:ahLst/>
              <a:cxnLst/>
              <a:rect r="r" b="b" t="t" l="l"/>
              <a:pathLst>
                <a:path h="1217570" w="910728">
                  <a:moveTo>
                    <a:pt x="114184" y="0"/>
                  </a:moveTo>
                  <a:lnTo>
                    <a:pt x="796545" y="0"/>
                  </a:lnTo>
                  <a:cubicBezTo>
                    <a:pt x="859607" y="0"/>
                    <a:pt x="910728" y="51122"/>
                    <a:pt x="910728" y="114184"/>
                  </a:cubicBezTo>
                  <a:lnTo>
                    <a:pt x="910728" y="1103387"/>
                  </a:lnTo>
                  <a:cubicBezTo>
                    <a:pt x="910728" y="1166448"/>
                    <a:pt x="859607" y="1217570"/>
                    <a:pt x="796545" y="1217570"/>
                  </a:cubicBezTo>
                  <a:lnTo>
                    <a:pt x="114184" y="1217570"/>
                  </a:lnTo>
                  <a:cubicBezTo>
                    <a:pt x="51122" y="1217570"/>
                    <a:pt x="0" y="1166448"/>
                    <a:pt x="0" y="1103387"/>
                  </a:cubicBezTo>
                  <a:lnTo>
                    <a:pt x="0" y="114184"/>
                  </a:lnTo>
                  <a:cubicBezTo>
                    <a:pt x="0" y="51122"/>
                    <a:pt x="51122" y="0"/>
                    <a:pt x="114184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D1CCE1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910728" cy="121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-1004218" y="5143500"/>
            <a:ext cx="747907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-63">
                <a:solidFill>
                  <a:srgbClr val="D5405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Data Collection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881220" y="5143500"/>
            <a:ext cx="747907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-63">
                <a:solidFill>
                  <a:srgbClr val="D5405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News Sentimental Analysis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809146" y="5143500"/>
            <a:ext cx="747907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-63">
                <a:solidFill>
                  <a:srgbClr val="D5405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Data preprocessing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945186" y="5143500"/>
            <a:ext cx="747907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-63">
                <a:solidFill>
                  <a:srgbClr val="D5405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Time-Series Modeling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9650" y="6078773"/>
            <a:ext cx="3448122" cy="2897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 라이브러리 FinanceDataReader</a:t>
            </a:r>
          </a:p>
          <a:p>
            <a:pPr algn="ctr">
              <a:lnSpc>
                <a:spcPts val="2550"/>
              </a:lnSpc>
            </a:pPr>
          </a:p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매일경제 뉴스 기사 크롤링</a:t>
            </a:r>
          </a:p>
          <a:p>
            <a:pPr algn="ctr">
              <a:lnSpc>
                <a:spcPts val="2550"/>
              </a:lnSpc>
            </a:pPr>
          </a:p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주식 차트 분석 기술적 지표</a:t>
            </a:r>
          </a:p>
          <a:p>
            <a:pPr algn="ctr">
              <a:lnSpc>
                <a:spcPts val="2550"/>
              </a:lnSpc>
            </a:pPr>
          </a:p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네이버페이 증권 삼성전자 종목</a:t>
            </a:r>
          </a:p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투자자별 매매동향 크롤링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807365" y="6078773"/>
            <a:ext cx="3449812" cy="31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기사 감성분석을 위한 </a:t>
            </a:r>
          </a:p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본문 전처리</a:t>
            </a:r>
          </a:p>
          <a:p>
            <a:pPr algn="ctr">
              <a:lnSpc>
                <a:spcPts val="2550"/>
              </a:lnSpc>
            </a:pPr>
          </a:p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장 마감 시간을 고려해 </a:t>
            </a:r>
          </a:p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오후 3시 20분 이후 기사 </a:t>
            </a:r>
          </a:p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주말, 공휴일 기사는 </a:t>
            </a:r>
          </a:p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다음 개장일 데이터에 반영</a:t>
            </a:r>
          </a:p>
          <a:p>
            <a:pPr algn="ctr">
              <a:lnSpc>
                <a:spcPts val="2550"/>
              </a:lnSpc>
            </a:pPr>
          </a:p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시계열 데이터 정규화</a:t>
            </a:r>
          </a:p>
          <a:p>
            <a:pPr algn="ctr">
              <a:lnSpc>
                <a:spcPts val="2160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8891797" y="6083535"/>
            <a:ext cx="3457921" cy="286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BERTopic 모델을 활용하여 </a:t>
            </a:r>
          </a:p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기사별 Topic Modeling</a:t>
            </a:r>
          </a:p>
          <a:p>
            <a:pPr algn="ctr">
              <a:lnSpc>
                <a:spcPts val="2550"/>
              </a:lnSpc>
            </a:pPr>
          </a:p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Topic 기준 기사 필터링</a:t>
            </a:r>
          </a:p>
          <a:p>
            <a:pPr algn="ctr">
              <a:lnSpc>
                <a:spcPts val="2550"/>
              </a:lnSpc>
            </a:pPr>
          </a:p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Klue-Roberta-Base </a:t>
            </a: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</a:p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매일경제 기사 </a:t>
            </a: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감정 분석</a:t>
            </a:r>
          </a:p>
          <a:p>
            <a:pPr algn="ctr">
              <a:lnSpc>
                <a:spcPts val="2550"/>
              </a:lnSpc>
            </a:pPr>
          </a:p>
          <a:p>
            <a:pPr algn="ctr">
              <a:lnSpc>
                <a:spcPts val="2040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3116799" y="5904465"/>
            <a:ext cx="2991398" cy="354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양방향 LSTM 활용</a:t>
            </a:r>
          </a:p>
          <a:p>
            <a:pPr algn="ctr">
              <a:lnSpc>
                <a:spcPts val="2550"/>
              </a:lnSpc>
            </a:pPr>
          </a:p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fine tuning을 이용한 최적의</a:t>
            </a:r>
          </a:p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구조 비교</a:t>
            </a:r>
          </a:p>
          <a:p>
            <a:pPr algn="ctr">
              <a:lnSpc>
                <a:spcPts val="2550"/>
              </a:lnSpc>
            </a:pPr>
          </a:p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4가지 feature 조합을 통한 </a:t>
            </a:r>
          </a:p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최적의 조합 비교</a:t>
            </a:r>
          </a:p>
          <a:p>
            <a:pPr algn="ctr">
              <a:lnSpc>
                <a:spcPts val="2550"/>
              </a:lnSpc>
            </a:pPr>
          </a:p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window_size 에 따른</a:t>
            </a:r>
          </a:p>
          <a:p>
            <a:pPr algn="ctr">
              <a:lnSpc>
                <a:spcPts val="2550"/>
              </a:lnSpc>
            </a:pPr>
            <a:r>
              <a:rPr lang="en-US" sz="1700" spc="-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최적의 성능 연구</a:t>
            </a:r>
          </a:p>
          <a:p>
            <a:pPr algn="ctr">
              <a:lnSpc>
                <a:spcPts val="255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1543038"/>
            <a:ext cx="18288000" cy="7962924"/>
            <a:chOff x="0" y="0"/>
            <a:chExt cx="4816593" cy="20972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2" cy="2097231"/>
            </a:xfrm>
            <a:custGeom>
              <a:avLst/>
              <a:gdLst/>
              <a:ahLst/>
              <a:cxnLst/>
              <a:rect r="r" b="b" t="t" l="l"/>
              <a:pathLst>
                <a:path h="209723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97231"/>
                  </a:lnTo>
                  <a:lnTo>
                    <a:pt x="0" y="2097231"/>
                  </a:lnTo>
                  <a:close/>
                </a:path>
              </a:pathLst>
            </a:custGeom>
            <a:solidFill>
              <a:srgbClr val="132E8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816593" cy="2144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09746" y="2559350"/>
            <a:ext cx="8068508" cy="5168300"/>
            <a:chOff x="0" y="0"/>
            <a:chExt cx="520287" cy="3332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0287" cy="333271"/>
            </a:xfrm>
            <a:custGeom>
              <a:avLst/>
              <a:gdLst/>
              <a:ahLst/>
              <a:cxnLst/>
              <a:rect r="r" b="b" t="t" l="l"/>
              <a:pathLst>
                <a:path h="333271" w="520287">
                  <a:moveTo>
                    <a:pt x="0" y="0"/>
                  </a:moveTo>
                  <a:lnTo>
                    <a:pt x="520287" y="0"/>
                  </a:lnTo>
                  <a:lnTo>
                    <a:pt x="520287" y="333271"/>
                  </a:lnTo>
                  <a:lnTo>
                    <a:pt x="0" y="333271"/>
                  </a:lnTo>
                  <a:close/>
                </a:path>
              </a:pathLst>
            </a:custGeom>
            <a:solidFill>
              <a:srgbClr val="132E85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20287" cy="380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983118" y="4752975"/>
            <a:ext cx="461066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활용 데이터셋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30513" y="285061"/>
            <a:ext cx="787516" cy="743639"/>
            <a:chOff x="0" y="0"/>
            <a:chExt cx="86075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758" cy="812800"/>
            </a:xfrm>
            <a:custGeom>
              <a:avLst/>
              <a:gdLst/>
              <a:ahLst/>
              <a:cxnLst/>
              <a:rect r="r" b="b" t="t" l="l"/>
              <a:pathLst>
                <a:path h="812800" w="860758">
                  <a:moveTo>
                    <a:pt x="430379" y="0"/>
                  </a:moveTo>
                  <a:cubicBezTo>
                    <a:pt x="192687" y="0"/>
                    <a:pt x="0" y="181951"/>
                    <a:pt x="0" y="406400"/>
                  </a:cubicBezTo>
                  <a:cubicBezTo>
                    <a:pt x="0" y="630849"/>
                    <a:pt x="192687" y="812800"/>
                    <a:pt x="430379" y="812800"/>
                  </a:cubicBezTo>
                  <a:cubicBezTo>
                    <a:pt x="668071" y="812800"/>
                    <a:pt x="860758" y="630849"/>
                    <a:pt x="860758" y="406400"/>
                  </a:cubicBezTo>
                  <a:cubicBezTo>
                    <a:pt x="860758" y="181951"/>
                    <a:pt x="668071" y="0"/>
                    <a:pt x="430379" y="0"/>
                  </a:cubicBezTo>
                  <a:close/>
                </a:path>
              </a:pathLst>
            </a:custGeom>
            <a:solidFill>
              <a:srgbClr val="D1C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696" y="28575"/>
              <a:ext cx="69936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2162" y="596965"/>
            <a:ext cx="431735" cy="4317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2434041"/>
            <a:ext cx="16473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738508" y="3942706"/>
            <a:ext cx="5848454" cy="5821294"/>
          </a:xfrm>
          <a:custGeom>
            <a:avLst/>
            <a:gdLst/>
            <a:ahLst/>
            <a:cxnLst/>
            <a:rect r="r" b="b" t="t" l="l"/>
            <a:pathLst>
              <a:path h="5821294" w="5848454">
                <a:moveTo>
                  <a:pt x="0" y="0"/>
                </a:moveTo>
                <a:lnTo>
                  <a:pt x="5848455" y="0"/>
                </a:lnTo>
                <a:lnTo>
                  <a:pt x="5848455" y="5821295"/>
                </a:lnTo>
                <a:lnTo>
                  <a:pt x="0" y="5821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B1CAE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10362" y="3942706"/>
            <a:ext cx="7460801" cy="1335091"/>
          </a:xfrm>
          <a:custGeom>
            <a:avLst/>
            <a:gdLst/>
            <a:ahLst/>
            <a:cxnLst/>
            <a:rect r="r" b="b" t="t" l="l"/>
            <a:pathLst>
              <a:path h="1335091" w="7460801">
                <a:moveTo>
                  <a:pt x="0" y="0"/>
                </a:moveTo>
                <a:lnTo>
                  <a:pt x="7460802" y="0"/>
                </a:lnTo>
                <a:lnTo>
                  <a:pt x="7460802" y="1335091"/>
                </a:lnTo>
                <a:lnTo>
                  <a:pt x="0" y="1335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B1CAE0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10362" y="5533180"/>
            <a:ext cx="7460801" cy="4230820"/>
          </a:xfrm>
          <a:custGeom>
            <a:avLst/>
            <a:gdLst/>
            <a:ahLst/>
            <a:cxnLst/>
            <a:rect r="r" b="b" t="t" l="l"/>
            <a:pathLst>
              <a:path h="4230820" w="7460801">
                <a:moveTo>
                  <a:pt x="0" y="0"/>
                </a:moveTo>
                <a:lnTo>
                  <a:pt x="7460802" y="0"/>
                </a:lnTo>
                <a:lnTo>
                  <a:pt x="7460802" y="4230821"/>
                </a:lnTo>
                <a:lnTo>
                  <a:pt x="0" y="4230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3798242" y="490193"/>
            <a:ext cx="66095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66">
                <a:solidFill>
                  <a:srgbClr val="1E4C8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BOAZ 23기 분석 미니프로젝트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75536"/>
            <a:ext cx="19989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03.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340501"/>
            <a:ext cx="60127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-15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활용 데이터셋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032443"/>
            <a:ext cx="870980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(1) 삼성전가 주가 데이터 - FinanceDataReader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DAGPEQPFRMc</dc:identifier>
  <dcterms:modified xsi:type="dcterms:W3CDTF">2011-08-01T06:04:30Z</dcterms:modified>
  <cp:revision>1</cp:revision>
  <dc:title>BOAZ 미니프로젝트1 - 삼성전자 주가 예측을 통한 수익 극대화 연구</dc:title>
</cp:coreProperties>
</file>